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75" r:id="rId5"/>
    <p:sldId id="272" r:id="rId6"/>
    <p:sldId id="258" r:id="rId7"/>
    <p:sldId id="276" r:id="rId8"/>
    <p:sldId id="273" r:id="rId9"/>
    <p:sldId id="274" r:id="rId10"/>
    <p:sldId id="277" r:id="rId11"/>
    <p:sldId id="278" r:id="rId12"/>
    <p:sldId id="270" r:id="rId13"/>
    <p:sldId id="271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kUfegnD4yJ3mUfYY+u4R63Xg6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1D7"/>
    <a:srgbClr val="8E0728"/>
    <a:srgbClr val="A75669"/>
    <a:srgbClr val="B55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B5B63C-6F00-4A4C-9395-B9A636C95B70}">
  <a:tblStyle styleId="{03B5B63C-6F00-4A4C-9395-B9A636C95B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FCEC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CECE7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6CDC4F3-0B55-4E16-BCEF-4C1B0C1D1B9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ac.proad@ufpe.br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ac.proad@ufpe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264F95-CC56-44E1-A15D-95910654A2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600D66-686D-4734-B706-1CC68D7FD55A}">
      <dgm:prSet phldrT="[Texto]" custT="1"/>
      <dgm:spPr>
        <a:solidFill>
          <a:schemeClr val="bg1"/>
        </a:solidFill>
        <a:ln>
          <a:solidFill>
            <a:srgbClr val="8E0728"/>
          </a:solidFill>
        </a:ln>
      </dgm:spPr>
      <dgm:t>
        <a:bodyPr/>
        <a:lstStyle/>
        <a:p>
          <a:pPr>
            <a:buClr>
              <a:schemeClr val="lt1"/>
            </a:buClr>
            <a:buSzPts val="1800"/>
            <a:buFont typeface="Comic Sans MS"/>
            <a:buChar char="●"/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Coordenação de Bens Móveis e Almoxarifado Central</a:t>
          </a:r>
        </a:p>
      </dgm:t>
    </dgm:pt>
    <dgm:pt modelId="{8B514295-FB4C-41E5-AD78-61D34F85D69F}" type="parTrans" cxnId="{2F41BAC0-DA91-4B19-BB20-54CDF14F6420}">
      <dgm:prSet/>
      <dgm:spPr/>
      <dgm:t>
        <a:bodyPr/>
        <a:lstStyle/>
        <a:p>
          <a:endParaRPr lang="pt-BR"/>
        </a:p>
      </dgm:t>
    </dgm:pt>
    <dgm:pt modelId="{AD9BF980-1EA5-4BAB-B953-84BA3AF7A0B4}" type="sibTrans" cxnId="{2F41BAC0-DA91-4B19-BB20-54CDF14F6420}">
      <dgm:prSet/>
      <dgm:spPr/>
      <dgm:t>
        <a:bodyPr/>
        <a:lstStyle/>
        <a:p>
          <a:endParaRPr lang="pt-BR"/>
        </a:p>
      </dgm:t>
    </dgm:pt>
    <dgm:pt modelId="{E1A2316E-CF33-4B9F-B91E-A1A15CB635F9}">
      <dgm:prSet phldrT="[Texto]"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E-mail: cbmac.proad@ufpe.br</a:t>
          </a:r>
          <a:endParaRPr lang="pt-BR" sz="1700" dirty="0">
            <a:solidFill>
              <a:schemeClr val="tx1"/>
            </a:solidFill>
          </a:endParaRPr>
        </a:p>
      </dgm:t>
    </dgm:pt>
    <dgm:pt modelId="{CA505D27-CB1E-4D29-AB6B-9627336D8EE8}" type="parTrans" cxnId="{34515F06-952C-4F03-A26D-A4E1F6EB561F}">
      <dgm:prSet/>
      <dgm:spPr/>
      <dgm:t>
        <a:bodyPr/>
        <a:lstStyle/>
        <a:p>
          <a:endParaRPr lang="pt-BR"/>
        </a:p>
      </dgm:t>
    </dgm:pt>
    <dgm:pt modelId="{AD63E0B5-AA89-4704-85D1-26D3BF0E9097}" type="sibTrans" cxnId="{34515F06-952C-4F03-A26D-A4E1F6EB561F}">
      <dgm:prSet/>
      <dgm:spPr/>
      <dgm:t>
        <a:bodyPr/>
        <a:lstStyle/>
        <a:p>
          <a:endParaRPr lang="pt-BR"/>
        </a:p>
      </dgm:t>
    </dgm:pt>
    <dgm:pt modelId="{45C2AE20-EE4B-49AD-804D-BD7CBF57B94C}">
      <dgm:prSet phldrT="[Texto]"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n-US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WhatsApp Business: (81) 2126-8183</a:t>
          </a:r>
          <a:endParaRPr lang="pt-BR" sz="1700" dirty="0">
            <a:solidFill>
              <a:schemeClr val="tx1"/>
            </a:solidFill>
          </a:endParaRPr>
        </a:p>
      </dgm:t>
    </dgm:pt>
    <dgm:pt modelId="{FE28681C-4686-4644-A561-B187FD64E27E}" type="parTrans" cxnId="{8D039A3C-79DE-4E88-BC4F-1AF51431973F}">
      <dgm:prSet/>
      <dgm:spPr/>
      <dgm:t>
        <a:bodyPr/>
        <a:lstStyle/>
        <a:p>
          <a:endParaRPr lang="pt-BR"/>
        </a:p>
      </dgm:t>
    </dgm:pt>
    <dgm:pt modelId="{CA112C71-26C3-43B1-B141-C6F5FC13D0B8}" type="sibTrans" cxnId="{8D039A3C-79DE-4E88-BC4F-1AF51431973F}">
      <dgm:prSet/>
      <dgm:spPr/>
      <dgm:t>
        <a:bodyPr/>
        <a:lstStyle/>
        <a:p>
          <a:endParaRPr lang="pt-BR"/>
        </a:p>
      </dgm:t>
    </dgm:pt>
    <dgm:pt modelId="{46C53259-D74E-463E-A2D8-2E460A223317}">
      <dgm:prSet phldrT="[Texto]"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Contato: Rafael Magno</a:t>
          </a:r>
          <a:endParaRPr lang="pt-BR" sz="1700" dirty="0">
            <a:solidFill>
              <a:schemeClr val="tx1"/>
            </a:solidFill>
          </a:endParaRPr>
        </a:p>
      </dgm:t>
    </dgm:pt>
    <dgm:pt modelId="{FAB2A185-7E24-42A4-ADE3-E2E8ED3BFB29}" type="parTrans" cxnId="{A013E157-11B3-44D7-A539-DC3D59F72EB5}">
      <dgm:prSet/>
      <dgm:spPr/>
      <dgm:t>
        <a:bodyPr/>
        <a:lstStyle/>
        <a:p>
          <a:endParaRPr lang="pt-BR"/>
        </a:p>
      </dgm:t>
    </dgm:pt>
    <dgm:pt modelId="{6C080222-FAD4-4EA7-B95F-538705E4E62B}" type="sibTrans" cxnId="{A013E157-11B3-44D7-A539-DC3D59F72EB5}">
      <dgm:prSet/>
      <dgm:spPr/>
      <dgm:t>
        <a:bodyPr/>
        <a:lstStyle/>
        <a:p>
          <a:endParaRPr lang="pt-BR"/>
        </a:p>
      </dgm:t>
    </dgm:pt>
    <dgm:pt modelId="{8AF0053C-F0FF-42A3-8613-BF64BC077F2E}" type="pres">
      <dgm:prSet presAssocID="{1C264F95-CC56-44E1-A15D-95910654A2FA}" presName="Name0" presStyleCnt="0">
        <dgm:presLayoutVars>
          <dgm:dir/>
          <dgm:animLvl val="lvl"/>
          <dgm:resizeHandles val="exact"/>
        </dgm:presLayoutVars>
      </dgm:prSet>
      <dgm:spPr/>
    </dgm:pt>
    <dgm:pt modelId="{96524C1A-A368-4C93-A8D3-1E6B99C7CC78}" type="pres">
      <dgm:prSet presAssocID="{65600D66-686D-4734-B706-1CC68D7FD55A}" presName="composite" presStyleCnt="0"/>
      <dgm:spPr/>
    </dgm:pt>
    <dgm:pt modelId="{A13019A3-7798-4F24-81E9-587FF8217317}" type="pres">
      <dgm:prSet presAssocID="{65600D66-686D-4734-B706-1CC68D7FD55A}" presName="parTx" presStyleLbl="alignNode1" presStyleIdx="0" presStyleCnt="1" custScaleX="100294" custScaleY="99815">
        <dgm:presLayoutVars>
          <dgm:chMax val="0"/>
          <dgm:chPref val="0"/>
          <dgm:bulletEnabled val="1"/>
        </dgm:presLayoutVars>
      </dgm:prSet>
      <dgm:spPr/>
    </dgm:pt>
    <dgm:pt modelId="{2DC20B5A-67A0-4C51-A372-053E6072D791}" type="pres">
      <dgm:prSet presAssocID="{65600D66-686D-4734-B706-1CC68D7FD55A}" presName="desTx" presStyleLbl="alignAccFollowNode1" presStyleIdx="0" presStyleCnt="1" custScaleX="100294" custScaleY="100000">
        <dgm:presLayoutVars>
          <dgm:bulletEnabled val="1"/>
        </dgm:presLayoutVars>
      </dgm:prSet>
      <dgm:spPr/>
    </dgm:pt>
  </dgm:ptLst>
  <dgm:cxnLst>
    <dgm:cxn modelId="{34515F06-952C-4F03-A26D-A4E1F6EB561F}" srcId="{65600D66-686D-4734-B706-1CC68D7FD55A}" destId="{E1A2316E-CF33-4B9F-B91E-A1A15CB635F9}" srcOrd="0" destOrd="0" parTransId="{CA505D27-CB1E-4D29-AB6B-9627336D8EE8}" sibTransId="{AD63E0B5-AA89-4704-85D1-26D3BF0E9097}"/>
    <dgm:cxn modelId="{94B4572F-74F4-49E0-879F-35545A001185}" type="presOf" srcId="{46C53259-D74E-463E-A2D8-2E460A223317}" destId="{2DC20B5A-67A0-4C51-A372-053E6072D791}" srcOrd="0" destOrd="2" presId="urn:microsoft.com/office/officeart/2005/8/layout/hList1"/>
    <dgm:cxn modelId="{C7595C30-D930-47BA-A1E5-3D83D7D62641}" type="presOf" srcId="{1C264F95-CC56-44E1-A15D-95910654A2FA}" destId="{8AF0053C-F0FF-42A3-8613-BF64BC077F2E}" srcOrd="0" destOrd="0" presId="urn:microsoft.com/office/officeart/2005/8/layout/hList1"/>
    <dgm:cxn modelId="{8D039A3C-79DE-4E88-BC4F-1AF51431973F}" srcId="{65600D66-686D-4734-B706-1CC68D7FD55A}" destId="{45C2AE20-EE4B-49AD-804D-BD7CBF57B94C}" srcOrd="1" destOrd="0" parTransId="{FE28681C-4686-4644-A561-B187FD64E27E}" sibTransId="{CA112C71-26C3-43B1-B141-C6F5FC13D0B8}"/>
    <dgm:cxn modelId="{A013E157-11B3-44D7-A539-DC3D59F72EB5}" srcId="{65600D66-686D-4734-B706-1CC68D7FD55A}" destId="{46C53259-D74E-463E-A2D8-2E460A223317}" srcOrd="2" destOrd="0" parTransId="{FAB2A185-7E24-42A4-ADE3-E2E8ED3BFB29}" sibTransId="{6C080222-FAD4-4EA7-B95F-538705E4E62B}"/>
    <dgm:cxn modelId="{20851A7D-FB3E-46AB-9809-93948CE677FC}" type="presOf" srcId="{65600D66-686D-4734-B706-1CC68D7FD55A}" destId="{A13019A3-7798-4F24-81E9-587FF8217317}" srcOrd="0" destOrd="0" presId="urn:microsoft.com/office/officeart/2005/8/layout/hList1"/>
    <dgm:cxn modelId="{BC6920A7-4ECF-4DD4-B177-3FF9BE0E83B2}" type="presOf" srcId="{E1A2316E-CF33-4B9F-B91E-A1A15CB635F9}" destId="{2DC20B5A-67A0-4C51-A372-053E6072D791}" srcOrd="0" destOrd="0" presId="urn:microsoft.com/office/officeart/2005/8/layout/hList1"/>
    <dgm:cxn modelId="{2F41BAC0-DA91-4B19-BB20-54CDF14F6420}" srcId="{1C264F95-CC56-44E1-A15D-95910654A2FA}" destId="{65600D66-686D-4734-B706-1CC68D7FD55A}" srcOrd="0" destOrd="0" parTransId="{8B514295-FB4C-41E5-AD78-61D34F85D69F}" sibTransId="{AD9BF980-1EA5-4BAB-B953-84BA3AF7A0B4}"/>
    <dgm:cxn modelId="{2CD639F6-935E-4211-8A0F-DC5C368F5E77}" type="presOf" srcId="{45C2AE20-EE4B-49AD-804D-BD7CBF57B94C}" destId="{2DC20B5A-67A0-4C51-A372-053E6072D791}" srcOrd="0" destOrd="1" presId="urn:microsoft.com/office/officeart/2005/8/layout/hList1"/>
    <dgm:cxn modelId="{473B6154-8868-408E-8EA6-C310A84FACC5}" type="presParOf" srcId="{8AF0053C-F0FF-42A3-8613-BF64BC077F2E}" destId="{96524C1A-A368-4C93-A8D3-1E6B99C7CC78}" srcOrd="0" destOrd="0" presId="urn:microsoft.com/office/officeart/2005/8/layout/hList1"/>
    <dgm:cxn modelId="{64FFF910-E11C-4194-B2E9-9F1FC9420595}" type="presParOf" srcId="{96524C1A-A368-4C93-A8D3-1E6B99C7CC78}" destId="{A13019A3-7798-4F24-81E9-587FF8217317}" srcOrd="0" destOrd="0" presId="urn:microsoft.com/office/officeart/2005/8/layout/hList1"/>
    <dgm:cxn modelId="{8FCCBFAE-3B8F-4657-AB13-EF7C74720626}" type="presParOf" srcId="{96524C1A-A368-4C93-A8D3-1E6B99C7CC78}" destId="{2DC20B5A-67A0-4C51-A372-053E6072D7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264F95-CC56-44E1-A15D-95910654A2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FD99D2-1B51-4E24-85AF-BCB0B6DC897E}">
      <dgm:prSet phldrT="[Texto]" custT="1"/>
      <dgm:spPr>
        <a:solidFill>
          <a:schemeClr val="bg1"/>
        </a:solidFill>
        <a:ln>
          <a:solidFill>
            <a:srgbClr val="8E0728"/>
          </a:solidFill>
        </a:ln>
      </dgm:spPr>
      <dgm:t>
        <a:bodyPr/>
        <a:lstStyle/>
        <a:p>
          <a:pPr>
            <a:buClr>
              <a:schemeClr val="lt1"/>
            </a:buClr>
            <a:buSzPts val="1800"/>
            <a:buFont typeface="Comic Sans MS"/>
            <a:buChar char="●"/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Divisão de Almoxarifado Central</a:t>
          </a:r>
          <a:endParaRPr lang="pt-BR" sz="1700" dirty="0">
            <a:solidFill>
              <a:schemeClr val="tx1"/>
            </a:solidFill>
          </a:endParaRPr>
        </a:p>
      </dgm:t>
    </dgm:pt>
    <dgm:pt modelId="{AC0E2C15-F6C8-4A3A-AF5F-555E86D9F39D}" type="parTrans" cxnId="{4F2D2A39-AF4F-4CF6-9BE4-942A14CCDB39}">
      <dgm:prSet/>
      <dgm:spPr/>
      <dgm:t>
        <a:bodyPr/>
        <a:lstStyle/>
        <a:p>
          <a:endParaRPr lang="pt-BR"/>
        </a:p>
      </dgm:t>
    </dgm:pt>
    <dgm:pt modelId="{F381465A-DFB2-41C4-8779-645B327BD717}" type="sibTrans" cxnId="{4F2D2A39-AF4F-4CF6-9BE4-942A14CCDB39}">
      <dgm:prSet/>
      <dgm:spPr/>
      <dgm:t>
        <a:bodyPr/>
        <a:lstStyle/>
        <a:p>
          <a:endParaRPr lang="pt-BR"/>
        </a:p>
      </dgm:t>
    </dgm:pt>
    <dgm:pt modelId="{53911116-5D21-4E99-B40A-8C2404D1E068}">
      <dgm:prSet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E-mail: </a:t>
          </a: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  <a:hlinkClick xmlns:r="http://schemas.openxmlformats.org/officeDocument/2006/relationships" r:id="rId1"/>
            </a:rPr>
            <a:t>dac.proad@ufpe.br</a:t>
          </a: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</a:t>
          </a:r>
        </a:p>
      </dgm:t>
    </dgm:pt>
    <dgm:pt modelId="{255C1E97-6C34-4CFB-86B0-54115BAB2747}" type="parTrans" cxnId="{CCEFE109-D4F3-4F8F-8F14-595B7EA1A811}">
      <dgm:prSet/>
      <dgm:spPr/>
      <dgm:t>
        <a:bodyPr/>
        <a:lstStyle/>
        <a:p>
          <a:endParaRPr lang="pt-BR"/>
        </a:p>
      </dgm:t>
    </dgm:pt>
    <dgm:pt modelId="{7D04D9C2-9863-4A9B-A5C0-AA8C016047E0}" type="sibTrans" cxnId="{CCEFE109-D4F3-4F8F-8F14-595B7EA1A811}">
      <dgm:prSet/>
      <dgm:spPr/>
      <dgm:t>
        <a:bodyPr/>
        <a:lstStyle/>
        <a:p>
          <a:endParaRPr lang="pt-BR"/>
        </a:p>
      </dgm:t>
    </dgm:pt>
    <dgm:pt modelId="{236D7786-7402-4ABB-A32F-7023D72AEE41}">
      <dgm:prSet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Telefone: (81) 2126-8399</a:t>
          </a:r>
        </a:p>
      </dgm:t>
    </dgm:pt>
    <dgm:pt modelId="{051CC4EC-B4A9-40B5-B98E-78C7722FCBC9}" type="parTrans" cxnId="{6C12534F-816D-4287-9D98-93A3364A9570}">
      <dgm:prSet/>
      <dgm:spPr/>
      <dgm:t>
        <a:bodyPr/>
        <a:lstStyle/>
        <a:p>
          <a:endParaRPr lang="pt-BR"/>
        </a:p>
      </dgm:t>
    </dgm:pt>
    <dgm:pt modelId="{5E8E280A-B54B-4CCE-9FF2-C7E3D4756750}" type="sibTrans" cxnId="{6C12534F-816D-4287-9D98-93A3364A9570}">
      <dgm:prSet/>
      <dgm:spPr/>
      <dgm:t>
        <a:bodyPr/>
        <a:lstStyle/>
        <a:p>
          <a:endParaRPr lang="pt-BR"/>
        </a:p>
      </dgm:t>
    </dgm:pt>
    <dgm:pt modelId="{FC69F395-6D8C-4BDE-B645-741C152F30EE}">
      <dgm:prSet custT="1"/>
      <dgm:spPr>
        <a:ln>
          <a:solidFill>
            <a:srgbClr val="8E0728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t-BR" sz="17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Contato: Claudio Costa</a:t>
          </a:r>
        </a:p>
      </dgm:t>
    </dgm:pt>
    <dgm:pt modelId="{C1DBF3A5-6303-42F4-AB19-B31228B7AC82}" type="parTrans" cxnId="{9E60C7EE-CC66-40DD-95D4-20C6CE39C901}">
      <dgm:prSet/>
      <dgm:spPr/>
      <dgm:t>
        <a:bodyPr/>
        <a:lstStyle/>
        <a:p>
          <a:endParaRPr lang="pt-BR"/>
        </a:p>
      </dgm:t>
    </dgm:pt>
    <dgm:pt modelId="{8039E02F-B9AB-4C83-8C88-F5BA0C628F90}" type="sibTrans" cxnId="{9E60C7EE-CC66-40DD-95D4-20C6CE39C901}">
      <dgm:prSet/>
      <dgm:spPr/>
      <dgm:t>
        <a:bodyPr/>
        <a:lstStyle/>
        <a:p>
          <a:endParaRPr lang="pt-BR"/>
        </a:p>
      </dgm:t>
    </dgm:pt>
    <dgm:pt modelId="{8AF0053C-F0FF-42A3-8613-BF64BC077F2E}" type="pres">
      <dgm:prSet presAssocID="{1C264F95-CC56-44E1-A15D-95910654A2FA}" presName="Name0" presStyleCnt="0">
        <dgm:presLayoutVars>
          <dgm:dir/>
          <dgm:animLvl val="lvl"/>
          <dgm:resizeHandles val="exact"/>
        </dgm:presLayoutVars>
      </dgm:prSet>
      <dgm:spPr/>
    </dgm:pt>
    <dgm:pt modelId="{F805A355-B9CF-4D04-B301-4257B0CE5E5D}" type="pres">
      <dgm:prSet presAssocID="{50FD99D2-1B51-4E24-85AF-BCB0B6DC897E}" presName="composite" presStyleCnt="0"/>
      <dgm:spPr/>
    </dgm:pt>
    <dgm:pt modelId="{161626B2-E4E5-439D-B520-6BC6A9ACF032}" type="pres">
      <dgm:prSet presAssocID="{50FD99D2-1B51-4E24-85AF-BCB0B6DC897E}" presName="parTx" presStyleLbl="alignNode1" presStyleIdx="0" presStyleCnt="1" custScaleX="100098" custLinFactY="-56121" custLinFactNeighborX="2532" custLinFactNeighborY="-100000">
        <dgm:presLayoutVars>
          <dgm:chMax val="0"/>
          <dgm:chPref val="0"/>
          <dgm:bulletEnabled val="1"/>
        </dgm:presLayoutVars>
      </dgm:prSet>
      <dgm:spPr/>
    </dgm:pt>
    <dgm:pt modelId="{DF666F3C-2709-4275-8446-C4798663F842}" type="pres">
      <dgm:prSet presAssocID="{50FD99D2-1B51-4E24-85AF-BCB0B6DC897E}" presName="desTx" presStyleLbl="alignAccFollowNode1" presStyleIdx="0" presStyleCnt="1" custScaleX="100098">
        <dgm:presLayoutVars>
          <dgm:bulletEnabled val="1"/>
        </dgm:presLayoutVars>
      </dgm:prSet>
      <dgm:spPr/>
    </dgm:pt>
  </dgm:ptLst>
  <dgm:cxnLst>
    <dgm:cxn modelId="{CCEFE109-D4F3-4F8F-8F14-595B7EA1A811}" srcId="{50FD99D2-1B51-4E24-85AF-BCB0B6DC897E}" destId="{53911116-5D21-4E99-B40A-8C2404D1E068}" srcOrd="0" destOrd="0" parTransId="{255C1E97-6C34-4CFB-86B0-54115BAB2747}" sibTransId="{7D04D9C2-9863-4A9B-A5C0-AA8C016047E0}"/>
    <dgm:cxn modelId="{3CC6800A-5048-488D-9AB8-B8C845DE0CE8}" type="presOf" srcId="{FC69F395-6D8C-4BDE-B645-741C152F30EE}" destId="{DF666F3C-2709-4275-8446-C4798663F842}" srcOrd="0" destOrd="2" presId="urn:microsoft.com/office/officeart/2005/8/layout/hList1"/>
    <dgm:cxn modelId="{99FA950D-EDE5-4546-A921-B9F464CE6AD9}" type="presOf" srcId="{236D7786-7402-4ABB-A32F-7023D72AEE41}" destId="{DF666F3C-2709-4275-8446-C4798663F842}" srcOrd="0" destOrd="1" presId="urn:microsoft.com/office/officeart/2005/8/layout/hList1"/>
    <dgm:cxn modelId="{C7595C30-D930-47BA-A1E5-3D83D7D62641}" type="presOf" srcId="{1C264F95-CC56-44E1-A15D-95910654A2FA}" destId="{8AF0053C-F0FF-42A3-8613-BF64BC077F2E}" srcOrd="0" destOrd="0" presId="urn:microsoft.com/office/officeart/2005/8/layout/hList1"/>
    <dgm:cxn modelId="{4F2D2A39-AF4F-4CF6-9BE4-942A14CCDB39}" srcId="{1C264F95-CC56-44E1-A15D-95910654A2FA}" destId="{50FD99D2-1B51-4E24-85AF-BCB0B6DC897E}" srcOrd="0" destOrd="0" parTransId="{AC0E2C15-F6C8-4A3A-AF5F-555E86D9F39D}" sibTransId="{F381465A-DFB2-41C4-8779-645B327BD717}"/>
    <dgm:cxn modelId="{6C12534F-816D-4287-9D98-93A3364A9570}" srcId="{50FD99D2-1B51-4E24-85AF-BCB0B6DC897E}" destId="{236D7786-7402-4ABB-A32F-7023D72AEE41}" srcOrd="1" destOrd="0" parTransId="{051CC4EC-B4A9-40B5-B98E-78C7722FCBC9}" sibTransId="{5E8E280A-B54B-4CCE-9FF2-C7E3D4756750}"/>
    <dgm:cxn modelId="{807BAA89-972F-49C5-B603-D9EF2B9D5D63}" type="presOf" srcId="{53911116-5D21-4E99-B40A-8C2404D1E068}" destId="{DF666F3C-2709-4275-8446-C4798663F842}" srcOrd="0" destOrd="0" presId="urn:microsoft.com/office/officeart/2005/8/layout/hList1"/>
    <dgm:cxn modelId="{973886EB-23CB-4FA6-8951-2359891BE971}" type="presOf" srcId="{50FD99D2-1B51-4E24-85AF-BCB0B6DC897E}" destId="{161626B2-E4E5-439D-B520-6BC6A9ACF032}" srcOrd="0" destOrd="0" presId="urn:microsoft.com/office/officeart/2005/8/layout/hList1"/>
    <dgm:cxn modelId="{9E60C7EE-CC66-40DD-95D4-20C6CE39C901}" srcId="{50FD99D2-1B51-4E24-85AF-BCB0B6DC897E}" destId="{FC69F395-6D8C-4BDE-B645-741C152F30EE}" srcOrd="2" destOrd="0" parTransId="{C1DBF3A5-6303-42F4-AB19-B31228B7AC82}" sibTransId="{8039E02F-B9AB-4C83-8C88-F5BA0C628F90}"/>
    <dgm:cxn modelId="{B15BDCB9-0F4C-43F2-8D9D-B7A0F4FD5865}" type="presParOf" srcId="{8AF0053C-F0FF-42A3-8613-BF64BC077F2E}" destId="{F805A355-B9CF-4D04-B301-4257B0CE5E5D}" srcOrd="0" destOrd="0" presId="urn:microsoft.com/office/officeart/2005/8/layout/hList1"/>
    <dgm:cxn modelId="{7A649452-A91B-48CF-BE67-7F3E0A40BAD0}" type="presParOf" srcId="{F805A355-B9CF-4D04-B301-4257B0CE5E5D}" destId="{161626B2-E4E5-439D-B520-6BC6A9ACF032}" srcOrd="0" destOrd="0" presId="urn:microsoft.com/office/officeart/2005/8/layout/hList1"/>
    <dgm:cxn modelId="{8C12E61B-7451-4F1F-99F2-E436C5CF6B8E}" type="presParOf" srcId="{F805A355-B9CF-4D04-B301-4257B0CE5E5D}" destId="{DF666F3C-2709-4275-8446-C4798663F84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019A3-7798-4F24-81E9-587FF8217317}">
      <dsp:nvSpPr>
        <dsp:cNvPr id="0" name=""/>
        <dsp:cNvSpPr/>
      </dsp:nvSpPr>
      <dsp:spPr>
        <a:xfrm>
          <a:off x="5668" y="-47951"/>
          <a:ext cx="5792055" cy="410450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E07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800"/>
            <a:buFont typeface="Comic Sans MS"/>
            <a:buNone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Coordenação de Bens Móveis e Almoxarifado Central</a:t>
          </a:r>
        </a:p>
      </dsp:txBody>
      <dsp:txXfrm>
        <a:off x="5668" y="-47951"/>
        <a:ext cx="5792055" cy="410450"/>
      </dsp:txXfrm>
    </dsp:sp>
    <dsp:sp modelId="{2DC20B5A-67A0-4C51-A372-053E6072D791}">
      <dsp:nvSpPr>
        <dsp:cNvPr id="0" name=""/>
        <dsp:cNvSpPr/>
      </dsp:nvSpPr>
      <dsp:spPr>
        <a:xfrm>
          <a:off x="5668" y="362878"/>
          <a:ext cx="5792055" cy="1152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072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E-mail: cbmac.proad@ufpe.br</a:t>
          </a:r>
          <a:endParaRPr lang="pt-B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n-US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WhatsApp Business: (81) 2126-8183</a:t>
          </a:r>
          <a:endParaRPr lang="pt-BR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Contato: Rafael Magno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5668" y="362878"/>
        <a:ext cx="5792055" cy="1152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626B2-E4E5-439D-B520-6BC6A9ACF032}">
      <dsp:nvSpPr>
        <dsp:cNvPr id="0" name=""/>
        <dsp:cNvSpPr/>
      </dsp:nvSpPr>
      <dsp:spPr>
        <a:xfrm>
          <a:off x="11320" y="-126555"/>
          <a:ext cx="5792071" cy="415602"/>
        </a:xfrm>
        <a:prstGeom prst="rect">
          <a:avLst/>
        </a:prstGeom>
        <a:solidFill>
          <a:schemeClr val="bg1"/>
        </a:solidFill>
        <a:ln w="25400" cap="flat" cmpd="sng" algn="ctr">
          <a:solidFill>
            <a:srgbClr val="8E072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lt1"/>
            </a:buClr>
            <a:buSzPts val="1800"/>
            <a:buFont typeface="Comic Sans MS"/>
            <a:buNone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Divisão de Almoxarifado Central</a:t>
          </a:r>
          <a:endParaRPr lang="pt-BR" sz="1700" kern="1200" dirty="0">
            <a:solidFill>
              <a:schemeClr val="tx1"/>
            </a:solidFill>
          </a:endParaRPr>
        </a:p>
      </dsp:txBody>
      <dsp:txXfrm>
        <a:off x="11320" y="-126555"/>
        <a:ext cx="5792071" cy="415602"/>
      </dsp:txXfrm>
    </dsp:sp>
    <dsp:sp modelId="{DF666F3C-2709-4275-8446-C4798663F842}">
      <dsp:nvSpPr>
        <dsp:cNvPr id="0" name=""/>
        <dsp:cNvSpPr/>
      </dsp:nvSpPr>
      <dsp:spPr>
        <a:xfrm>
          <a:off x="5660" y="289046"/>
          <a:ext cx="5792071" cy="12077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E072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E-mail: </a:t>
          </a: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  <a:hlinkClick xmlns:r="http://schemas.openxmlformats.org/officeDocument/2006/relationships" r:id="rId1"/>
            </a:rPr>
            <a:t>dac.proad@ufpe.br</a:t>
          </a: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Telefone: (81) 2126-8399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pt-BR" sz="1700" kern="1200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rPr>
            <a:t>       Contato: Claudio Costa</a:t>
          </a:r>
        </a:p>
      </dsp:txBody>
      <dsp:txXfrm>
        <a:off x="5660" y="289046"/>
        <a:ext cx="5792071" cy="120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7E322D19-B8B3-3141-67B7-DBDA9A2A9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745F09D1-294D-DA68-B88C-E400728DD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6D1C383A-6552-2355-4321-6B4109A41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3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332B104A-2B85-6137-C8EF-7BE7A9E3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86271E63-92EB-52FE-913B-BBE4B6BD8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B504855A-C34D-C931-9DC3-F88E162E17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82068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6f31eb87a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376f31eb87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76f31eb87a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376f31eb87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6f31eb87a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376f31eb87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A3CD1066-4C4C-9163-D9A3-48DE94EBF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16481C8B-43C2-F990-5F8F-4A354D3A59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DA88ED61-4DAF-A4AB-9537-A1E39F6A5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836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649807A3-1762-4B24-7A5F-0A5A2B1F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6f31eb87a_0_97:notes">
            <a:extLst>
              <a:ext uri="{FF2B5EF4-FFF2-40B4-BE49-F238E27FC236}">
                <a16:creationId xmlns:a16="http://schemas.microsoft.com/office/drawing/2014/main" id="{90E8F01C-5F23-99BD-25C3-052D38BC28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376f31eb87a_0_97:notes">
            <a:extLst>
              <a:ext uri="{FF2B5EF4-FFF2-40B4-BE49-F238E27FC236}">
                <a16:creationId xmlns:a16="http://schemas.microsoft.com/office/drawing/2014/main" id="{127C857C-0AF9-CFD6-53AB-30FF5B039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281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44FEF4F2-7AA9-CA12-294B-8358D3C3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B9EBDC82-564F-93B5-0533-8DFECE50B0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58B4953B-CE94-A28B-953F-C497B797D9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916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1DE286C9-6A9D-26DA-FF25-AC3C44E56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7BD192C9-A005-5244-36F8-ACD584D764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1E1F35B1-10A4-C1D1-C062-9131975808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36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32AE53DB-CF05-4A22-C2B7-62EEB230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AE15012C-A5F7-E541-E7BE-5EB2DA5603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52C5BAFF-1025-F760-9BE9-AF7D36071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72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AC7710C3-A5FD-447D-FAE6-FB3D7BC22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6f31eb87a_0_111:notes">
            <a:extLst>
              <a:ext uri="{FF2B5EF4-FFF2-40B4-BE49-F238E27FC236}">
                <a16:creationId xmlns:a16="http://schemas.microsoft.com/office/drawing/2014/main" id="{D32248A9-F22F-175D-4C03-0055119DB1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376f31eb87a_0_111:notes">
            <a:extLst>
              <a:ext uri="{FF2B5EF4-FFF2-40B4-BE49-F238E27FC236}">
                <a16:creationId xmlns:a16="http://schemas.microsoft.com/office/drawing/2014/main" id="{A0234682-7F21-08E1-921A-1110680C2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1512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fpe.br/proad/materiais" TargetMode="External"/><Relationship Id="rId5" Type="http://schemas.openxmlformats.org/officeDocument/2006/relationships/hyperlink" Target="https://www.ufpe.br/proad/patrimonio" TargetMode="External"/><Relationship Id="rId4" Type="http://schemas.openxmlformats.org/officeDocument/2006/relationships/hyperlink" Target="https://siads.fazenda.gov.br/tutorial/html/demo_28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hyperlink" Target="https://elevatulimite.wordpress.com/2015/01/27/estudiante-crea-un-algoritmo-que-aumenta-hasta-7-veces-la-velocidad-wifi/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microsoft.com/office/2007/relationships/hdphoto" Target="../media/hdphoto6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microsoft.com/office/2007/relationships/hdphoto" Target="../media/hdphoto9.wdp"/><Relationship Id="rId5" Type="http://schemas.openxmlformats.org/officeDocument/2006/relationships/diagramLayout" Target="../diagrams/layout1.xml"/><Relationship Id="rId15" Type="http://schemas.openxmlformats.org/officeDocument/2006/relationships/hyperlink" Target="https://openclipart.org/detail/86401/fwd__bubble_hand_drawn-by-rejon-177666" TargetMode="External"/><Relationship Id="rId23" Type="http://schemas.openxmlformats.org/officeDocument/2006/relationships/image" Target="../media/image17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hyperlink" Target="https://www.prolares.com.br/caixa-de-papelao-maleta-16-150x115x120m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pixabay.com/es/gr%C3%A1fico-ascendente-gr%C3%A1ficos-de-barras-1173935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gov.br/dnit/pt-br/central-de-conteudos/atos-normativos/tipo/portarias/portaria-no-3145-20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hyperlink" Target="https://multiversodafisica.blogspot.com/2017/09/engrenagens.html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jpg"/><Relationship Id="rId9" Type="http://schemas.openxmlformats.org/officeDocument/2006/relationships/hyperlink" Target="https://pixabay.com/pt/quebra-cabe%C3%A7as-quebra-cabe%C3%A7a-peda%C3%A7o-30325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clipart.org/detail/86401/fwd__bubble_hand_drawn-by-rejon-177666" TargetMode="External"/><Relationship Id="rId11" Type="http://schemas.openxmlformats.org/officeDocument/2006/relationships/hyperlink" Target="https://www.gov.br/esocial/pt-br/arquivos/imagens/chave.jpg/view" TargetMode="External"/><Relationship Id="rId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hyperlink" Target="https://siads.fazenda.gov.br/siadsweb/login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982624" y="2046717"/>
            <a:ext cx="71613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Treinamento sobre </a:t>
            </a:r>
            <a:r>
              <a:rPr lang="pt-BR" sz="2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Requisição de Materiais no SIADS</a:t>
            </a: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982625" y="4177575"/>
            <a:ext cx="7016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Rosana Medeiros – Diretora de Gestão Patrimonial e Documental</a:t>
            </a:r>
            <a:br>
              <a:rPr lang="pt-BR" sz="180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t-BR" sz="1800" i="0" u="none" strike="noStrike" cap="none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Rafael Magno – Coordenador de Bens Móveis e Almoxarifado Central</a:t>
            </a:r>
            <a:endParaRPr sz="18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Cláudio Costa - Chefe da Divisão de Almoxarifado Central</a:t>
            </a:r>
            <a:endParaRPr sz="18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CCA941EC-EA9E-E5CF-1888-0C6F85ADB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8314CE51-73D8-4D64-028A-580B2B2C2E2C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9. Boas Práticas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g376f31eb87a_0_111">
            <a:extLst>
              <a:ext uri="{FF2B5EF4-FFF2-40B4-BE49-F238E27FC236}">
                <a16:creationId xmlns:a16="http://schemas.microsoft.com/office/drawing/2014/main" id="{7E79BB2D-0097-F5E4-87B7-CAACD0980383}"/>
              </a:ext>
            </a:extLst>
          </p:cNvPr>
          <p:cNvSpPr txBox="1"/>
          <p:nvPr/>
        </p:nvSpPr>
        <p:spPr>
          <a:xfrm>
            <a:off x="2400468" y="1450623"/>
            <a:ext cx="5326212" cy="135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Verificar a real necessidade do material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Evitar duplicidade de pedidos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Planejar requisições com antecedência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Zelar pelo uso racional dos materiais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pt-BR" sz="17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3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E10D0BE7-953E-CA2C-7FFB-0E3188F25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060375AC-61A0-92A2-0783-94DD1F4131C7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 Materiais de Apoio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g376f31eb87a_0_111">
            <a:extLst>
              <a:ext uri="{FF2B5EF4-FFF2-40B4-BE49-F238E27FC236}">
                <a16:creationId xmlns:a16="http://schemas.microsoft.com/office/drawing/2014/main" id="{983EE89B-8963-2B70-D1E1-97098CE2A9AA}"/>
              </a:ext>
            </a:extLst>
          </p:cNvPr>
          <p:cNvSpPr txBox="1"/>
          <p:nvPr/>
        </p:nvSpPr>
        <p:spPr>
          <a:xfrm>
            <a:off x="2505792" y="923416"/>
            <a:ext cx="5678088" cy="27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Manual oficial da STN: </a:t>
            </a: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  <a:hlinkClick r:id="rId4"/>
              </a:rPr>
              <a:t>https://siads.fazenda.gov.br/tutorial/html/demo_28.html</a:t>
            </a: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Vídeo do treinamento: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https://www.ufpe.br/proad/patrimonio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https://www.ufpe.br/proad/materiais</a:t>
            </a: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Tutorial interno da UFPE: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https://www.ufpe.br/proad/patrimonio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6"/>
              </a:rPr>
              <a:t>https://www.ufpe.br/proad/materiais</a:t>
            </a: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8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6f31eb87a_0_85"/>
          <p:cNvSpPr txBox="1"/>
          <p:nvPr/>
        </p:nvSpPr>
        <p:spPr>
          <a:xfrm>
            <a:off x="2361020" y="186399"/>
            <a:ext cx="4421960" cy="79915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745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Canais de Suporte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g376f31eb87a_0_85"/>
          <p:cNvSpPr txBox="1"/>
          <p:nvPr/>
        </p:nvSpPr>
        <p:spPr>
          <a:xfrm>
            <a:off x="2604900" y="970979"/>
            <a:ext cx="6539100" cy="97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>
              <a:lnSpc>
                <a:spcPct val="115000"/>
              </a:lnSpc>
              <a:spcBef>
                <a:spcPts val="1200"/>
              </a:spcBef>
              <a:buClr>
                <a:schemeClr val="lt1"/>
              </a:buClr>
              <a:buSzPts val="1800"/>
            </a:pPr>
            <a:r>
              <a:rPr lang="pt-BR" sz="18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Site: https://www.ufpe.br/proad/patrimonio e o https://www.ufpe.br/proad/materiais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9B7FB1D-D23B-8B86-CBB3-09ACB28468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876089"/>
              </p:ext>
            </p:extLst>
          </p:nvPr>
        </p:nvGraphicFramePr>
        <p:xfrm>
          <a:off x="2261616" y="2202880"/>
          <a:ext cx="5803392" cy="1467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3EB2C06E-05E2-A09E-BBA2-9F1D1C0D8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521457"/>
              </p:ext>
            </p:extLst>
          </p:nvPr>
        </p:nvGraphicFramePr>
        <p:xfrm>
          <a:off x="2261616" y="4152685"/>
          <a:ext cx="5803392" cy="1370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1D489BB3-15CB-E71E-5A8A-69342C10B0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2261616" y="1287677"/>
            <a:ext cx="418937" cy="4189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0559B0-A886-752C-FB8B-76166A69DE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342" b="93165" l="10000" r="92712">
                        <a14:foregroundMark x1="51356" y1="7342" x2="51356" y2="7342"/>
                        <a14:foregroundMark x1="26271" y1="83544" x2="26271" y2="83544"/>
                        <a14:foregroundMark x1="8983" y1="74430" x2="9153" y2="88354"/>
                        <a14:foregroundMark x1="9153" y1="88354" x2="20000" y2="92658"/>
                        <a14:foregroundMark x1="20000" y1="92658" x2="23559" y2="81013"/>
                        <a14:foregroundMark x1="23559" y1="81013" x2="31356" y2="86582"/>
                        <a14:foregroundMark x1="31356" y1="86582" x2="48983" y2="89114"/>
                        <a14:foregroundMark x1="48983" y1="89114" x2="61695" y2="88861"/>
                        <a14:foregroundMark x1="61695" y1="88861" x2="73220" y2="93165"/>
                        <a14:foregroundMark x1="73220" y1="93165" x2="80847" y2="85570"/>
                        <a14:foregroundMark x1="80847" y1="85570" x2="80339" y2="74430"/>
                        <a14:foregroundMark x1="56949" y1="70886" x2="43898" y2="63291"/>
                        <a14:foregroundMark x1="43898" y1="63291" x2="48644" y2="46835"/>
                        <a14:foregroundMark x1="48644" y1="46835" x2="59661" y2="50633"/>
                        <a14:foregroundMark x1="59661" y1="50633" x2="58983" y2="62532"/>
                        <a14:foregroundMark x1="92712" y1="61519" x2="92712" y2="6151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443394" y="2643844"/>
            <a:ext cx="474318" cy="3175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620322E-C970-C21A-9FED-AD177C95BC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342" b="93165" l="10000" r="92712">
                        <a14:foregroundMark x1="51356" y1="7342" x2="51356" y2="7342"/>
                        <a14:foregroundMark x1="26271" y1="83544" x2="26271" y2="83544"/>
                        <a14:foregroundMark x1="8983" y1="74430" x2="9153" y2="88354"/>
                        <a14:foregroundMark x1="9153" y1="88354" x2="20000" y2="92658"/>
                        <a14:foregroundMark x1="20000" y1="92658" x2="23559" y2="81013"/>
                        <a14:foregroundMark x1="23559" y1="81013" x2="31356" y2="86582"/>
                        <a14:foregroundMark x1="31356" y1="86582" x2="48983" y2="89114"/>
                        <a14:foregroundMark x1="48983" y1="89114" x2="61695" y2="88861"/>
                        <a14:foregroundMark x1="61695" y1="88861" x2="73220" y2="93165"/>
                        <a14:foregroundMark x1="73220" y1="93165" x2="80847" y2="85570"/>
                        <a14:foregroundMark x1="80847" y1="85570" x2="80339" y2="74430"/>
                        <a14:foregroundMark x1="56949" y1="70886" x2="43898" y2="63291"/>
                        <a14:foregroundMark x1="43898" y1="63291" x2="48644" y2="46835"/>
                        <a14:foregroundMark x1="48644" y1="46835" x2="59661" y2="50633"/>
                        <a14:foregroundMark x1="59661" y1="50633" x2="58983" y2="62532"/>
                        <a14:foregroundMark x1="92712" y1="61519" x2="92712" y2="6151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406944" y="4499557"/>
            <a:ext cx="474318" cy="31755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15D9CF1-D8B4-FF55-B1F9-993A6E4D6C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889" b="94667" l="7556" r="94222">
                        <a14:foregroundMark x1="54222" y1="34222" x2="54222" y2="34222"/>
                        <a14:foregroundMark x1="54222" y1="30222" x2="54222" y2="30222"/>
                        <a14:foregroundMark x1="54222" y1="30222" x2="54222" y2="30222"/>
                        <a14:foregroundMark x1="54222" y1="30222" x2="54222" y2="30222"/>
                        <a14:foregroundMark x1="47556" y1="5333" x2="47556" y2="5333"/>
                        <a14:foregroundMark x1="7556" y1="43556" x2="7556" y2="43556"/>
                        <a14:foregroundMark x1="54222" y1="94667" x2="54222" y2="94667"/>
                        <a14:foregroundMark x1="94222" y1="50667" x2="94222" y2="50667"/>
                        <a14:foregroundMark x1="26222" y1="31556" x2="63111" y2="50667"/>
                        <a14:foregroundMark x1="63111" y1="50667" x2="70667" y2="68000"/>
                        <a14:foregroundMark x1="38222" y1="28889" x2="90667" y2="38222"/>
                        <a14:foregroundMark x1="24000" y1="38667" x2="56889" y2="69333"/>
                        <a14:foregroundMark x1="31556" y1="58222" x2="61333" y2="68889"/>
                        <a14:foregroundMark x1="40000" y1="67556" x2="40000" y2="67556"/>
                        <a14:foregroundMark x1="40000" y1="67556" x2="21333" y2="62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6113" y="4850272"/>
            <a:ext cx="328905" cy="32890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D72FDCF-CBBF-DC3A-2F64-04B6CD03379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8889" y1="48444" x2="48889" y2="48444"/>
                        <a14:foregroundMark x1="46222" y1="53778" x2="46222" y2="53778"/>
                        <a14:foregroundMark x1="32000" y1="34222" x2="48000" y2="54222"/>
                        <a14:foregroundMark x1="44000" y1="28889" x2="44000" y2="28889"/>
                        <a14:foregroundMark x1="32000" y1="68889" x2="32000" y2="68889"/>
                        <a14:foregroundMark x1="68889" y1="62222" x2="68889" y2="6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249" y="2906884"/>
            <a:ext cx="464464" cy="42996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036625F2-DA15-50B2-649A-FA98BFFFBB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8889" y1="32889" x2="48889" y2="32889"/>
                        <a14:foregroundMark x1="48889" y1="32889" x2="52889" y2="55111"/>
                        <a14:foregroundMark x1="52889" y1="55111" x2="50667" y2="73333"/>
                        <a14:foregroundMark x1="45333" y1="28889" x2="30667" y2="51556"/>
                        <a14:foregroundMark x1="30667" y1="51556" x2="46222" y2="68444"/>
                        <a14:foregroundMark x1="46222" y1="68444" x2="68889" y2="60444"/>
                        <a14:foregroundMark x1="68889" y1="60444" x2="66222" y2="35111"/>
                        <a14:foregroundMark x1="66222" y1="35111" x2="46667" y2="2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4073" y="5093449"/>
            <a:ext cx="528635" cy="52863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ECE7C314-3E80-1845-6929-3031CB5D1F8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48889" y1="32889" x2="48889" y2="32889"/>
                        <a14:foregroundMark x1="48889" y1="32889" x2="52889" y2="55111"/>
                        <a14:foregroundMark x1="52889" y1="55111" x2="50667" y2="73333"/>
                        <a14:foregroundMark x1="45333" y1="28889" x2="30667" y2="51556"/>
                        <a14:foregroundMark x1="30667" y1="51556" x2="46222" y2="68444"/>
                        <a14:foregroundMark x1="46222" y1="68444" x2="68889" y2="60444"/>
                        <a14:foregroundMark x1="68889" y1="60444" x2="66222" y2="35111"/>
                        <a14:foregroundMark x1="66222" y1="35111" x2="46667" y2="2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6235" y="3186297"/>
            <a:ext cx="528635" cy="52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6f31eb87a_0_91"/>
          <p:cNvSpPr txBox="1"/>
          <p:nvPr/>
        </p:nvSpPr>
        <p:spPr>
          <a:xfrm>
            <a:off x="2133272" y="2087124"/>
            <a:ext cx="6519000" cy="134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400" i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Juntos, fortalecemos a gestão de materiais de consumo da nossa Universidade!</a:t>
            </a:r>
            <a:endParaRPr sz="24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0" name="Google Shape;190;g376f31eb87a_0_91"/>
          <p:cNvSpPr txBox="1"/>
          <p:nvPr/>
        </p:nvSpPr>
        <p:spPr>
          <a:xfrm>
            <a:off x="2800350" y="1006750"/>
            <a:ext cx="5940260" cy="102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3000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Agradecemos a sua participação</a:t>
            </a: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g376f31eb87a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335" y="3651107"/>
            <a:ext cx="2428875" cy="188595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205B47A-DC25-C7DF-3476-61815333E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8326" y="1218517"/>
            <a:ext cx="1229540" cy="646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6f31eb87a_0_97"/>
          <p:cNvSpPr txBox="1"/>
          <p:nvPr/>
        </p:nvSpPr>
        <p:spPr>
          <a:xfrm>
            <a:off x="2047184" y="442673"/>
            <a:ext cx="716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1. Objetivo do Treinamento 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1F56DB-B7B5-AE8B-F506-CD481D89B967}"/>
              </a:ext>
            </a:extLst>
          </p:cNvPr>
          <p:cNvSpPr txBox="1"/>
          <p:nvPr/>
        </p:nvSpPr>
        <p:spPr>
          <a:xfrm>
            <a:off x="2286000" y="1464974"/>
            <a:ext cx="6190488" cy="1164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Apresentar o Módulo Almoxarifado do SIADS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0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Orientar os servidores responsáveis pela abertura de requisições de material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6117D3-A02E-5A9B-B985-5B16F9416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9" b="80000" l="10000" r="90000"/>
                    </a14:imgEffect>
                  </a14:imgLayer>
                </a14:imgProps>
              </a:ext>
            </a:extLst>
          </a:blip>
          <a:srcRect b="11111"/>
          <a:stretch>
            <a:fillRect/>
          </a:stretch>
        </p:blipFill>
        <p:spPr>
          <a:xfrm>
            <a:off x="6408169" y="390238"/>
            <a:ext cx="535557" cy="514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B744AFEB-C3EA-BD23-3AAB-AA5E8184C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3E1264B1-A2FF-7F37-8494-04A915D07BE4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Responsabilidades dos Requisitantes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g376f31eb87a_0_111">
            <a:extLst>
              <a:ext uri="{FF2B5EF4-FFF2-40B4-BE49-F238E27FC236}">
                <a16:creationId xmlns:a16="http://schemas.microsoft.com/office/drawing/2014/main" id="{7004CDCC-5137-4420-43C9-A0B1C236F2DF}"/>
              </a:ext>
            </a:extLst>
          </p:cNvPr>
          <p:cNvSpPr txBox="1"/>
          <p:nvPr/>
        </p:nvSpPr>
        <p:spPr>
          <a:xfrm>
            <a:off x="2560656" y="1298448"/>
            <a:ext cx="4461936" cy="1938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pt-BR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Utilizar corretamente o sistema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Cumprir os fluxos institucionais</a:t>
            </a:r>
          </a:p>
          <a:p>
            <a:pPr marL="285750" lvl="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Atuar como ponto focal da unidade</a:t>
            </a:r>
          </a:p>
        </p:txBody>
      </p:sp>
    </p:spTree>
    <p:extLst>
      <p:ext uri="{BB962C8B-B14F-4D97-AF65-F5344CB8AC3E}">
        <p14:creationId xmlns:p14="http://schemas.microsoft.com/office/powerpoint/2010/main" val="40402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>
          <a:extLst>
            <a:ext uri="{FF2B5EF4-FFF2-40B4-BE49-F238E27FC236}">
              <a16:creationId xmlns:a16="http://schemas.microsoft.com/office/drawing/2014/main" id="{F94F370F-5842-C7C2-C126-A9B97AC53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6f31eb87a_0_97">
            <a:extLst>
              <a:ext uri="{FF2B5EF4-FFF2-40B4-BE49-F238E27FC236}">
                <a16:creationId xmlns:a16="http://schemas.microsoft.com/office/drawing/2014/main" id="{B8138186-63A4-0367-6663-577C8F58757B}"/>
              </a:ext>
            </a:extLst>
          </p:cNvPr>
          <p:cNvSpPr txBox="1"/>
          <p:nvPr/>
        </p:nvSpPr>
        <p:spPr>
          <a:xfrm>
            <a:off x="2039112" y="406097"/>
            <a:ext cx="67950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800"/>
            </a:pPr>
            <a:r>
              <a:rPr lang="pt-BR" sz="2400" b="1" dirty="0">
                <a:solidFill>
                  <a:schemeClr val="lt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3.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Transição do SIPAC para o SIADS nas Rotinas de Almoxarifado</a:t>
            </a:r>
            <a:endParaRPr sz="2400" b="1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9D7B6CC-74C9-B7E0-BECF-5FD05FE36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727" y="1693640"/>
            <a:ext cx="1364171" cy="13325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608C50-B742-A190-A4BD-8254719C575A}"/>
              </a:ext>
            </a:extLst>
          </p:cNvPr>
          <p:cNvSpPr txBox="1"/>
          <p:nvPr/>
        </p:nvSpPr>
        <p:spPr>
          <a:xfrm>
            <a:off x="3758184" y="1693640"/>
            <a:ext cx="457200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 SIADS passa a ser o sistema oficial para solicitação e controle de materiais, encerrando essa funcionalidade no SIPAC.</a:t>
            </a:r>
          </a:p>
        </p:txBody>
      </p:sp>
    </p:spTree>
    <p:extLst>
      <p:ext uri="{BB962C8B-B14F-4D97-AF65-F5344CB8AC3E}">
        <p14:creationId xmlns:p14="http://schemas.microsoft.com/office/powerpoint/2010/main" val="10287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25521D3D-9482-581F-CDF7-2CCB7B1A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AFF04E7A-BB04-B6B1-9EDC-BB94BE4E0AB7}"/>
              </a:ext>
            </a:extLst>
          </p:cNvPr>
          <p:cNvSpPr txBox="1"/>
          <p:nvPr/>
        </p:nvSpPr>
        <p:spPr>
          <a:xfrm>
            <a:off x="2048256" y="452648"/>
            <a:ext cx="724403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2800"/>
            </a:pP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4.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Sistema Integrado de Gestão Patrimonial </a:t>
            </a:r>
            <a:r>
              <a:rPr lang="pt-BR" sz="24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  <a:sym typeface="Comic Sans MS"/>
              </a:rPr>
              <a:t>(SIADS)</a:t>
            </a:r>
            <a:endParaRPr sz="2400" b="1" i="0" u="none" strike="noStrike" cap="none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  <a:sym typeface="Comic Sans M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30C4D74-A445-3B02-F5EF-D4AB18B06EB7}"/>
              </a:ext>
            </a:extLst>
          </p:cNvPr>
          <p:cNvSpPr txBox="1"/>
          <p:nvPr/>
        </p:nvSpPr>
        <p:spPr>
          <a:xfrm>
            <a:off x="2510028" y="1725638"/>
            <a:ext cx="6400800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8E0728"/>
              </a:buClr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egoe UI Emoji" panose="020B0502040204020203" pitchFamily="34" charset="0"/>
              </a:rPr>
              <a:t>Sistema oficial do Governo Federal obrigatório para os órgãos da Administração Pública Federal</a:t>
            </a:r>
            <a:endParaRPr lang="pt-BR" sz="18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B265B48-EE3E-88EB-201B-24815EC931CA}"/>
              </a:ext>
            </a:extLst>
          </p:cNvPr>
          <p:cNvSpPr txBox="1"/>
          <p:nvPr/>
        </p:nvSpPr>
        <p:spPr>
          <a:xfrm>
            <a:off x="2583180" y="2730982"/>
            <a:ext cx="5975604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8E0728"/>
              </a:buClr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egoe UI Emoji" panose="020B0502040204020203" pitchFamily="34" charset="0"/>
              </a:rPr>
              <a:t>Utilizado para gestão de materiais de consumo (almoxarifado) e bens patrimoniais</a:t>
            </a:r>
            <a:endParaRPr lang="pt-BR" sz="18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7E2636-5D73-0FFB-C1CA-8CBAF8647EED}"/>
              </a:ext>
            </a:extLst>
          </p:cNvPr>
          <p:cNvSpPr txBox="1"/>
          <p:nvPr/>
        </p:nvSpPr>
        <p:spPr>
          <a:xfrm>
            <a:off x="2623184" y="3650598"/>
            <a:ext cx="5522976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8E0728"/>
              </a:buClr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egoe UI Emoji" panose="020B0502040204020203" pitchFamily="34" charset="0"/>
              </a:rPr>
              <a:t>Permite o registro, controle e acompanhamento das requisições</a:t>
            </a:r>
            <a:endParaRPr lang="pt-BR" sz="18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341437-743D-B46A-6C05-F94417AA4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27263" y="3707663"/>
            <a:ext cx="481633" cy="5191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ADF0505-1FE8-74D1-0F28-82DA16B03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90636" y="2480180"/>
            <a:ext cx="632547" cy="9488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D28D8DB-398B-3FAF-324B-A4E775515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781192" y="1754215"/>
            <a:ext cx="975950" cy="5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5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/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5. Motivos da mudança de sistema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g376f31eb87a_0_111"/>
          <p:cNvSpPr txBox="1"/>
          <p:nvPr/>
        </p:nvSpPr>
        <p:spPr>
          <a:xfrm>
            <a:off x="6382725" y="369399"/>
            <a:ext cx="96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F5D24C-A3EF-B9B1-2EC9-2472485E74A2}"/>
              </a:ext>
            </a:extLst>
          </p:cNvPr>
          <p:cNvSpPr txBox="1"/>
          <p:nvPr/>
        </p:nvSpPr>
        <p:spPr>
          <a:xfrm>
            <a:off x="2819786" y="1463515"/>
            <a:ext cx="6099048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à Portaria nº 232/2020 do Ministério da Economia do Governo Federal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2A24AE5-E610-BB9D-A8C5-DF10B5681278}"/>
              </a:ext>
            </a:extLst>
          </p:cNvPr>
          <p:cNvSpPr txBox="1"/>
          <p:nvPr/>
        </p:nvSpPr>
        <p:spPr>
          <a:xfrm>
            <a:off x="2893373" y="2313368"/>
            <a:ext cx="4636008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Padronização nacional dos processos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86E2F51-0FEA-403A-BB58-70E29C7C3EF4}"/>
              </a:ext>
            </a:extLst>
          </p:cNvPr>
          <p:cNvSpPr txBox="1"/>
          <p:nvPr/>
        </p:nvSpPr>
        <p:spPr>
          <a:xfrm>
            <a:off x="2897468" y="2847394"/>
            <a:ext cx="5943684" cy="371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Maior controle, rastreabilidade e transparência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7A0BFA-D8AD-2658-0B32-C0D6306555A8}"/>
              </a:ext>
            </a:extLst>
          </p:cNvPr>
          <p:cNvSpPr txBox="1"/>
          <p:nvPr/>
        </p:nvSpPr>
        <p:spPr>
          <a:xfrm>
            <a:off x="2893373" y="3399730"/>
            <a:ext cx="6025461" cy="6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1800" kern="1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Integração com os sistemas estruturantes da Administração Pública Federal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37FF07F-1C15-0924-2375-494E85106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229000" y="3496478"/>
            <a:ext cx="504824" cy="51719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6114D6EF-5783-BB1B-4E6D-8AFE8CCB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6112" y="1491319"/>
            <a:ext cx="587712" cy="587712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40B95B37-AD58-2488-1BC7-F05AE3AAB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143529" y="2184856"/>
            <a:ext cx="749844" cy="499896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CD81FE3D-9406-F5DD-FF01-3BD67959B7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097" y1="15951" x2="47097" y2="15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6662" y="2823812"/>
            <a:ext cx="1014833" cy="5336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8B3B2529-8150-41B8-F347-2ADE9E8C4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E35C147E-7904-8727-B7BA-875FC8094F7D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6. Quem pode requisitar?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69B8B7D-3ECE-11A7-CFEA-62E802789CC1}"/>
              </a:ext>
            </a:extLst>
          </p:cNvPr>
          <p:cNvSpPr txBox="1"/>
          <p:nvPr/>
        </p:nvSpPr>
        <p:spPr>
          <a:xfrm>
            <a:off x="2253996" y="1317838"/>
            <a:ext cx="658825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Servidores indicados pela Unidade Gestora</a:t>
            </a: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Limite atual: Até 5 requisitantes por Unidade Gestora </a:t>
            </a:r>
            <a:r>
              <a:rPr lang="pt-BR" sz="1700" i="1" dirty="0">
                <a:solidFill>
                  <a:schemeClr val="bg1"/>
                </a:solidFill>
                <a:latin typeface="Comic Sans MS" panose="030F0702030302020204" pitchFamily="66" charset="0"/>
              </a:rPr>
              <a:t>(casos excepcionais: tratar com a CBMAC)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Cadastro realizado pela CBMAC</a:t>
            </a: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Requisitantes já cadastrados no SIADS</a:t>
            </a: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Acesso imediato para os requisitantes que possuem senha SERPRO.</a:t>
            </a:r>
          </a:p>
          <a:p>
            <a:pPr marL="285750" lvl="0" indent="-285750"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pt-BR" sz="1700" dirty="0">
                <a:solidFill>
                  <a:schemeClr val="bg1"/>
                </a:solidFill>
                <a:latin typeface="Comic Sans MS" panose="030F0702030302020204" pitchFamily="66" charset="0"/>
              </a:rPr>
              <a:t>Novas indicações deverão ser formalizadas pelo gestor da Unidade Gestora, por meio de ofício ou e-mail à CBMAC</a:t>
            </a:r>
          </a:p>
        </p:txBody>
      </p:sp>
    </p:spTree>
    <p:extLst>
      <p:ext uri="{BB962C8B-B14F-4D97-AF65-F5344CB8AC3E}">
        <p14:creationId xmlns:p14="http://schemas.microsoft.com/office/powerpoint/2010/main" val="131368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B159073C-6D72-DB98-7E2B-DE960FF6D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C741F46D-5129-EF3A-D549-8D05CCAF7BF7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 Acesso ao SIADS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g376f31eb87a_0_111">
            <a:extLst>
              <a:ext uri="{FF2B5EF4-FFF2-40B4-BE49-F238E27FC236}">
                <a16:creationId xmlns:a16="http://schemas.microsoft.com/office/drawing/2014/main" id="{879C810B-EF6F-CD1D-5942-46469E55A50E}"/>
              </a:ext>
            </a:extLst>
          </p:cNvPr>
          <p:cNvSpPr txBox="1"/>
          <p:nvPr/>
        </p:nvSpPr>
        <p:spPr>
          <a:xfrm>
            <a:off x="2610707" y="1419706"/>
            <a:ext cx="6666942" cy="579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O acesso ao SIADS é realizado por meio da senha de rede do SERPRO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6D879B5-4D9A-4C69-0B8D-FC89F60FD502}"/>
              </a:ext>
            </a:extLst>
          </p:cNvPr>
          <p:cNvSpPr txBox="1"/>
          <p:nvPr/>
        </p:nvSpPr>
        <p:spPr>
          <a:xfrm>
            <a:off x="2628900" y="4977843"/>
            <a:ext cx="5856732" cy="6039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Em caso de dificuldades de acesso, entrar em contato pelo e-mail: cbmac.proad@ufpe.br</a:t>
            </a:r>
            <a:endParaRPr lang="pt-BR" sz="1600" kern="1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BED0E2-8667-1BA4-653A-DBAF9A49852A}"/>
              </a:ext>
            </a:extLst>
          </p:cNvPr>
          <p:cNvSpPr txBox="1"/>
          <p:nvPr/>
        </p:nvSpPr>
        <p:spPr>
          <a:xfrm>
            <a:off x="2610707" y="1109651"/>
            <a:ext cx="5856732" cy="3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Endereço:</a:t>
            </a:r>
            <a:r>
              <a:rPr lang="pt-BR" sz="1600" dirty="0">
                <a:latin typeface="Comic Sans MS" panose="030F0702030302020204" pitchFamily="66" charset="0"/>
              </a:rPr>
              <a:t> </a:t>
            </a:r>
            <a:r>
              <a:rPr lang="pt-BR" sz="1600" dirty="0">
                <a:latin typeface="Comic Sans MS" panose="030F0702030302020204" pitchFamily="66" charset="0"/>
                <a:hlinkClick r:id="rId4"/>
              </a:rPr>
              <a:t>https://siads.fazenda.gov.br/siadsweb/login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A4CE2D4-3292-3DED-005F-FF43E9B7543D}"/>
              </a:ext>
            </a:extLst>
          </p:cNvPr>
          <p:cNvSpPr txBox="1"/>
          <p:nvPr/>
        </p:nvSpPr>
        <p:spPr>
          <a:xfrm>
            <a:off x="2628900" y="3282793"/>
            <a:ext cx="5856732" cy="16004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8"/>
            <a:r>
              <a:rPr lang="pt-BR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Enviar e-mail para: cbmac.proad@ufpe.br</a:t>
            </a:r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informando: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Nome completo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CPF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SIAPE</a:t>
            </a:r>
          </a:p>
          <a:p>
            <a:pPr marL="285750" lvl="8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E-mail institucional</a:t>
            </a:r>
          </a:p>
          <a:p>
            <a:pPr lvl="8"/>
            <a:r>
              <a:rPr lang="pt-BR" sz="1400" i="1" dirty="0">
                <a:solidFill>
                  <a:schemeClr val="bg1"/>
                </a:solidFill>
                <a:latin typeface="Comic Sans MS" panose="030F0702030302020204" pitchFamily="66" charset="0"/>
              </a:rPr>
              <a:t>(A senha provisória será enviada para posterior alteração pelo usuário.)</a:t>
            </a:r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8B03B5-8EAA-8436-459B-2155E45D5EB9}"/>
              </a:ext>
            </a:extLst>
          </p:cNvPr>
          <p:cNvSpPr txBox="1"/>
          <p:nvPr/>
        </p:nvSpPr>
        <p:spPr>
          <a:xfrm>
            <a:off x="2585817" y="2303680"/>
            <a:ext cx="6215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/>
            <a: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Quem não possui ou esqueceu a senha SERPRO deverá solicitar nova senha provisória por e-mail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BCD8F30-EC24-6B9B-6730-93463BC2C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28484" y="1095363"/>
            <a:ext cx="418937" cy="418937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D25D2C1-7B39-7CC6-FF3E-4D9FD4D8F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889" l="4889" r="96000">
                        <a14:foregroundMark x1="71556" y1="33333" x2="71556" y2="33333"/>
                        <a14:foregroundMark x1="70667" y1="30222" x2="70667" y2="30222"/>
                        <a14:foregroundMark x1="44889" y1="4000" x2="16889" y2="62667"/>
                        <a14:foregroundMark x1="16889" y1="62667" x2="28444" y2="84000"/>
                        <a14:foregroundMark x1="28444" y1="84000" x2="56000" y2="88889"/>
                        <a14:foregroundMark x1="56000" y1="88889" x2="77778" y2="49778"/>
                        <a14:foregroundMark x1="77778" y1="49778" x2="66222" y2="25778"/>
                        <a14:foregroundMark x1="66222" y1="25778" x2="66222" y2="24000"/>
                        <a14:foregroundMark x1="91556" y1="64000" x2="84889" y2="35556"/>
                        <a14:foregroundMark x1="84889" y1="35556" x2="77333" y2="24889"/>
                        <a14:foregroundMark x1="77333" y1="24889" x2="71556" y2="22222"/>
                        <a14:foregroundMark x1="4889" y1="50667" x2="4889" y2="62222"/>
                        <a14:foregroundMark x1="96000" y1="48000" x2="96000" y2="48000"/>
                        <a14:foregroundMark x1="47556" y1="91556" x2="47556" y2="91556"/>
                        <a14:foregroundMark x1="52000" y1="96889" x2="52000" y2="96889"/>
                        <a14:foregroundMark x1="53333" y1="32889" x2="53333" y2="32889"/>
                        <a14:foregroundMark x1="53333" y1="29333" x2="42667" y2="84889"/>
                        <a14:foregroundMark x1="60889" y1="26222" x2="38222" y2="24000"/>
                        <a14:foregroundMark x1="43556" y1="37333" x2="42667" y2="62222"/>
                        <a14:foregroundMark x1="52000" y1="71556" x2="54222" y2="55556"/>
                        <a14:foregroundMark x1="56000" y1="46667" x2="56000" y2="73333"/>
                        <a14:foregroundMark x1="50222" y1="19556" x2="75556" y2="19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307" y="1699682"/>
            <a:ext cx="418937" cy="41893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FF1733A-6AE8-1839-C5B7-FB91C3CA0B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813" b="90723" l="9180" r="89844">
                        <a14:foregroundMark x1="9277" y1="50488" x2="9277" y2="50488"/>
                        <a14:foregroundMark x1="50488" y1="7910" x2="50488" y2="7910"/>
                        <a14:foregroundMark x1="89844" y1="50000" x2="89844" y2="50000"/>
                        <a14:foregroundMark x1="50000" y1="90723" x2="50000" y2="90723"/>
                        <a14:foregroundMark x1="22852" y1="37988" x2="22852" y2="37988"/>
                        <a14:foregroundMark x1="25293" y1="65332" x2="21289" y2="54102"/>
                        <a14:foregroundMark x1="22852" y1="62891" x2="18848" y2="54102"/>
                        <a14:foregroundMark x1="21289" y1="60547" x2="18066" y2="41211"/>
                        <a14:foregroundMark x1="20508" y1="60547" x2="17285" y2="55664"/>
                        <a14:foregroundMark x1="19629" y1="58105" x2="16406" y2="46875"/>
                        <a14:foregroundMark x1="25293" y1="35645" x2="19629" y2="58105"/>
                        <a14:foregroundMark x1="20508" y1="38867" x2="20508" y2="38867"/>
                        <a14:foregroundMark x1="19629" y1="43652" x2="19629" y2="43652"/>
                        <a14:foregroundMark x1="17285" y1="45215" x2="17285" y2="45215"/>
                        <a14:foregroundMark x1="15625" y1="49219" x2="15625" y2="49219"/>
                        <a14:foregroundMark x1="16406" y1="56543" x2="17285" y2="44434"/>
                        <a14:foregroundMark x1="17285" y1="44434" x2="17285" y2="44434"/>
                        <a14:foregroundMark x1="15625" y1="54102" x2="15625" y2="48438"/>
                        <a14:foregroundMark x1="17285" y1="46094" x2="17285" y2="46094"/>
                        <a14:foregroundMark x1="16406" y1="43652" x2="20508" y2="46875"/>
                        <a14:foregroundMark x1="18066" y1="41992" x2="18066" y2="41992"/>
                        <a14:foregroundMark x1="18066" y1="42871" x2="18066" y2="42871"/>
                        <a14:foregroundMark x1="18848" y1="40430" x2="16406" y2="43652"/>
                        <a14:backgroundMark x1="28516" y1="21191" x2="61230" y2="21191"/>
                        <a14:backgroundMark x1="61230" y1="21191" x2="84570" y2="35449"/>
                        <a14:backgroundMark x1="84570" y1="35449" x2="87988" y2="39648"/>
                        <a14:backgroundMark x1="22183" y1="61126" x2="34961" y2="74512"/>
                        <a14:backgroundMark x1="21540" y1="60452" x2="21665" y2="60583"/>
                        <a14:backgroundMark x1="19911" y1="58745" x2="21104" y2="59995"/>
                        <a14:backgroundMark x1="19340" y1="58147" x2="19819" y2="58649"/>
                        <a14:backgroundMark x1="16763" y1="55448" x2="17504" y2="56224"/>
                        <a14:backgroundMark x1="16129" y1="54784" x2="16134" y2="54789"/>
                        <a14:backgroundMark x1="12402" y1="50879" x2="15699" y2="54333"/>
                        <a14:backgroundMark x1="34961" y1="74512" x2="87988" y2="52344"/>
                        <a14:backgroundMark x1="87988" y1="52344" x2="87988" y2="48438"/>
                        <a14:backgroundMark x1="87988" y1="36426" x2="22559" y2="27539"/>
                        <a14:backgroundMark x1="15121" y1="51149" x2="14160" y2="54199"/>
                        <a14:backgroundMark x1="15729" y1="49219" x2="15801" y2="48990"/>
                        <a14:backgroundMark x1="16384" y1="47140" x2="15729" y2="49219"/>
                        <a14:backgroundMark x1="16713" y1="46094" x2="16438" y2="46967"/>
                        <a14:backgroundMark x1="18990" y1="38867" x2="18557" y2="40241"/>
                        <a14:backgroundMark x1="22559" y1="27539" x2="18990" y2="38867"/>
                        <a14:backgroundMark x1="16132" y1="57384" x2="34961" y2="87793"/>
                        <a14:backgroundMark x1="14160" y1="54199" x2="15965" y2="57114"/>
                        <a14:backgroundMark x1="70313" y1="16309" x2="70313" y2="16309"/>
                        <a14:backgroundMark x1="70313" y1="16309" x2="41309" y2="8301"/>
                        <a14:backgroundMark x1="41309" y1="8301" x2="40527" y2="8301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098411" y="2166664"/>
            <a:ext cx="546237" cy="6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>
          <a:extLst>
            <a:ext uri="{FF2B5EF4-FFF2-40B4-BE49-F238E27FC236}">
              <a16:creationId xmlns:a16="http://schemas.microsoft.com/office/drawing/2014/main" id="{9778B2A9-A9D3-F2AE-D662-846EF90D3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76f31eb87a_0_111">
            <a:extLst>
              <a:ext uri="{FF2B5EF4-FFF2-40B4-BE49-F238E27FC236}">
                <a16:creationId xmlns:a16="http://schemas.microsoft.com/office/drawing/2014/main" id="{59BC5442-2CE5-14C8-4736-9B4034DAB70D}"/>
              </a:ext>
            </a:extLst>
          </p:cNvPr>
          <p:cNvSpPr txBox="1"/>
          <p:nvPr/>
        </p:nvSpPr>
        <p:spPr>
          <a:xfrm>
            <a:off x="2112699" y="461792"/>
            <a:ext cx="71613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4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8. Uso do SIADS na prática</a:t>
            </a:r>
            <a:endParaRPr sz="240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g376f31eb87a_0_111">
            <a:extLst>
              <a:ext uri="{FF2B5EF4-FFF2-40B4-BE49-F238E27FC236}">
                <a16:creationId xmlns:a16="http://schemas.microsoft.com/office/drawing/2014/main" id="{9601CA91-0883-89CC-187E-27B9399521FE}"/>
              </a:ext>
            </a:extLst>
          </p:cNvPr>
          <p:cNvSpPr txBox="1"/>
          <p:nvPr/>
        </p:nvSpPr>
        <p:spPr>
          <a:xfrm>
            <a:off x="2112600" y="1793189"/>
            <a:ext cx="7031400" cy="295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</a:pPr>
            <a:endParaRPr lang="pt-B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Vamos ver agora na prática como acessar e abrir as requisições</a:t>
            </a:r>
            <a:br>
              <a:rPr lang="pt-BR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pt-BR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r>
              <a:rPr lang="pt-BR" sz="1800" dirty="0">
                <a:solidFill>
                  <a:schemeClr val="lt1"/>
                </a:solidFill>
                <a:latin typeface="Comic Sans MS" panose="030F0702030302020204" pitchFamily="66" charset="0"/>
                <a:ea typeface="Comic Sans MS"/>
                <a:cs typeface="Comic Sans MS"/>
                <a:sym typeface="Comic Sans MS"/>
              </a:rPr>
              <a:t>	</a:t>
            </a:r>
            <a:endParaRPr sz="1800" dirty="0">
              <a:solidFill>
                <a:schemeClr val="lt1"/>
              </a:solidFill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78778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588</Words>
  <Application>Microsoft Office PowerPoint</Application>
  <PresentationFormat>Apresentação na tela (4:3)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</dc:creator>
  <cp:lastModifiedBy>Abelardo Pereira Lima Filho Lima</cp:lastModifiedBy>
  <cp:revision>6</cp:revision>
  <dcterms:created xsi:type="dcterms:W3CDTF">2020-12-18T19:42:59Z</dcterms:created>
  <dcterms:modified xsi:type="dcterms:W3CDTF">2026-02-09T15:23:18Z</dcterms:modified>
</cp:coreProperties>
</file>