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2"/>
  </p:handoutMasterIdLst>
  <p:sldIdLst>
    <p:sldId id="305" r:id="rId2"/>
    <p:sldId id="289" r:id="rId3"/>
    <p:sldId id="306" r:id="rId4"/>
    <p:sldId id="257" r:id="rId5"/>
    <p:sldId id="354" r:id="rId6"/>
    <p:sldId id="329" r:id="rId7"/>
    <p:sldId id="356" r:id="rId8"/>
    <p:sldId id="355" r:id="rId9"/>
    <p:sldId id="352" r:id="rId10"/>
    <p:sldId id="351" r:id="rId11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88" autoAdjust="0"/>
    <p:restoredTop sz="93899" autoAdjust="0"/>
  </p:normalViewPr>
  <p:slideViewPr>
    <p:cSldViewPr>
      <p:cViewPr>
        <p:scale>
          <a:sx n="96" d="100"/>
          <a:sy n="96" d="100"/>
        </p:scale>
        <p:origin x="-141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8DDED-9FB0-45FA-AA69-905B807B12C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460AC-204D-494E-BCCC-7522AB981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907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04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49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86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25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09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02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83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9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92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64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47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2B376-4900-456F-9DB9-9BED98932539}" type="datetimeFigureOut">
              <a:rPr lang="pt-BR" smtClean="0"/>
              <a:t>16/06/2017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06075-D0AA-48C5-B5E6-EEE2CB7FAF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22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fpe.br/proacad/index.ph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Nilcema%20Figueiredo\OneDrive\NILCEMA\ANTIGO\NILCEMA\UFPE\PROACAD\ENADE\2017\5%20-%20protocolo.ENADE.curso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Nilcema%20Figueiredo\OneDrive\NILCEMA\ANTIGO\NILCEMA\UFPE\PROACAD\ENADE\2017\3%20-%20Fluxograma%20ENADE.agregado.pdf" TargetMode="External"/><Relationship Id="rId4" Type="http://schemas.openxmlformats.org/officeDocument/2006/relationships/hyperlink" Target="file:///C:\Users\Nilcema%20Figueiredo\OneDrive\NILCEMA\ANTIGO\NILCEMA\UFPE\PROACAD\ENADE\2017\4%20-%20Fluxograma%20ENAD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7"/>
          <p:cNvSpPr/>
          <p:nvPr/>
        </p:nvSpPr>
        <p:spPr>
          <a:xfrm flipV="1">
            <a:off x="0" y="-27384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flipH="1" flipV="1">
            <a:off x="8240712" y="116632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44624"/>
            <a:ext cx="9144000" cy="17145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 de texto 11"/>
          <p:cNvSpPr txBox="1">
            <a:spLocks noChangeArrowheads="1"/>
          </p:cNvSpPr>
          <p:nvPr/>
        </p:nvSpPr>
        <p:spPr bwMode="auto">
          <a:xfrm>
            <a:off x="-70421" y="193452"/>
            <a:ext cx="91789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m 13" descr="Assinatura-UFPE-70anos-Mod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936402" y="309216"/>
            <a:ext cx="1270802" cy="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m 14" descr="logo_PROAC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1683" r="12746" b="19379"/>
          <a:stretch>
            <a:fillRect/>
          </a:stretch>
        </p:blipFill>
        <p:spPr bwMode="auto">
          <a:xfrm>
            <a:off x="6851153" y="252065"/>
            <a:ext cx="14652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0975" y="1459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0" y="6741368"/>
            <a:ext cx="9144000" cy="0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riângulo isósceles 16"/>
          <p:cNvSpPr/>
          <p:nvPr/>
        </p:nvSpPr>
        <p:spPr>
          <a:xfrm>
            <a:off x="-12502" y="6195397"/>
            <a:ext cx="4584502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1" name="Triângulo isósceles 20"/>
          <p:cNvSpPr/>
          <p:nvPr/>
        </p:nvSpPr>
        <p:spPr>
          <a:xfrm flipH="1">
            <a:off x="4580384" y="6195397"/>
            <a:ext cx="4600128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180975" y="2401114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pt-BR" sz="6000" dirty="0"/>
              <a:t>Implementação</a:t>
            </a:r>
            <a:r>
              <a:rPr lang="pt-BR" altLang="pt-BR" sz="6000" b="1" dirty="0"/>
              <a:t> </a:t>
            </a:r>
          </a:p>
          <a:p>
            <a:pPr algn="ctr"/>
            <a:r>
              <a:rPr lang="pt-BR" altLang="pt-BR" sz="6600" b="1" dirty="0">
                <a:solidFill>
                  <a:srgbClr val="C00000"/>
                </a:solidFill>
              </a:rPr>
              <a:t>Plano de Ação Enade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-55376" y="4579799"/>
            <a:ext cx="91805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altLang="pt-BR" sz="3600" b="1" dirty="0"/>
          </a:p>
          <a:p>
            <a:pPr algn="just"/>
            <a:r>
              <a:rPr lang="pt-BR" altLang="pt-BR" sz="3200" b="1" i="1" dirty="0"/>
              <a:t>Proposta: Coordenação de Avaliação de Curso de Graduação (CACG/DDE/PROACAD)</a:t>
            </a:r>
            <a:endParaRPr lang="pt-BR" alt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12564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7"/>
          <p:cNvSpPr/>
          <p:nvPr/>
        </p:nvSpPr>
        <p:spPr>
          <a:xfrm flipV="1">
            <a:off x="0" y="-27384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flipH="1" flipV="1">
            <a:off x="8240712" y="116632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44624"/>
            <a:ext cx="9144000" cy="17145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 de texto 11"/>
          <p:cNvSpPr txBox="1">
            <a:spLocks noChangeArrowheads="1"/>
          </p:cNvSpPr>
          <p:nvPr/>
        </p:nvSpPr>
        <p:spPr bwMode="auto">
          <a:xfrm>
            <a:off x="-70421" y="193452"/>
            <a:ext cx="91789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m 13" descr="Assinatura-UFPE-70anos-Mod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936402" y="309216"/>
            <a:ext cx="1270802" cy="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m 14" descr="logo_PROAC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1683" r="12746" b="19379"/>
          <a:stretch>
            <a:fillRect/>
          </a:stretch>
        </p:blipFill>
        <p:spPr bwMode="auto">
          <a:xfrm>
            <a:off x="6851153" y="252065"/>
            <a:ext cx="14652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0975" y="1459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0" y="6741368"/>
            <a:ext cx="9144000" cy="0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riângulo isósceles 16"/>
          <p:cNvSpPr/>
          <p:nvPr/>
        </p:nvSpPr>
        <p:spPr>
          <a:xfrm>
            <a:off x="-12502" y="6195397"/>
            <a:ext cx="4584502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1" name="Triângulo isósceles 20"/>
          <p:cNvSpPr/>
          <p:nvPr/>
        </p:nvSpPr>
        <p:spPr>
          <a:xfrm flipH="1">
            <a:off x="4580384" y="6195397"/>
            <a:ext cx="4600128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324991" y="2348880"/>
            <a:ext cx="842347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 UFPE procura se comprometer </a:t>
            </a:r>
            <a:r>
              <a:rPr lang="pt-BR" sz="2800" dirty="0">
                <a:latin typeface="+mj-lt"/>
              </a:rPr>
              <a:t>com a ampliação das oportunidades de acesso a espaços de reflexão sobre a prática docente, pois “na formação permanente dos professores, o momento fundamental é o da reflexão crítica sobre a prática. É pensando criticamente a prática de hoje ou de ontem que se pode melhorar a próxima prática”. (FREIRE, 2002, p. 17).</a:t>
            </a:r>
          </a:p>
        </p:txBody>
      </p:sp>
    </p:spTree>
    <p:extLst>
      <p:ext uri="{BB962C8B-B14F-4D97-AF65-F5344CB8AC3E}">
        <p14:creationId xmlns:p14="http://schemas.microsoft.com/office/powerpoint/2010/main" val="132882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907704" y="332656"/>
            <a:ext cx="56265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PROACAD / DDE 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COORDENAÇÃO  DE AVALIAÇÃO DOS CURSOS DE GRADUAÇÃO - 2017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07504" y="2276872"/>
            <a:ext cx="89289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/>
              <a:t>Diretora:  Profa. </a:t>
            </a:r>
            <a:r>
              <a:rPr lang="pt-BR" sz="2000" b="1" dirty="0" err="1"/>
              <a:t>Eleta</a:t>
            </a:r>
            <a:r>
              <a:rPr lang="pt-BR" sz="2000" b="1" dirty="0"/>
              <a:t> Carvalho Freire</a:t>
            </a:r>
          </a:p>
          <a:p>
            <a:pPr algn="ctr">
              <a:lnSpc>
                <a:spcPct val="150000"/>
              </a:lnSpc>
            </a:pPr>
            <a:r>
              <a:rPr lang="pt-BR" sz="2000" dirty="0"/>
              <a:t>Coordenação de Avaliação de cursos de Graduação </a:t>
            </a:r>
          </a:p>
          <a:p>
            <a:pPr algn="ctr">
              <a:lnSpc>
                <a:spcPct val="150000"/>
              </a:lnSpc>
            </a:pPr>
            <a:r>
              <a:rPr lang="pt-BR" sz="2000" b="1" dirty="0"/>
              <a:t>Profa. Nilcema Figueiredo / TAE Karolina Carvalho </a:t>
            </a:r>
          </a:p>
          <a:p>
            <a:pPr algn="ctr">
              <a:lnSpc>
                <a:spcPct val="150000"/>
              </a:lnSpc>
            </a:pPr>
            <a:r>
              <a:rPr lang="pt-BR" sz="2000" dirty="0"/>
              <a:t>Coordenação dos Cursos de Graduação</a:t>
            </a:r>
          </a:p>
          <a:p>
            <a:pPr algn="ctr">
              <a:lnSpc>
                <a:spcPct val="150000"/>
              </a:lnSpc>
            </a:pPr>
            <a:r>
              <a:rPr lang="pt-BR" sz="2000" b="1" dirty="0"/>
              <a:t>Profa. Roseane Patrícia de Souza e Silva / TAE </a:t>
            </a:r>
            <a:r>
              <a:rPr lang="pt-BR" sz="2000" b="1" dirty="0" err="1"/>
              <a:t>Lenivaldo</a:t>
            </a:r>
            <a:r>
              <a:rPr lang="pt-BR" sz="2000" b="1" dirty="0"/>
              <a:t> Oliveira Jr </a:t>
            </a:r>
          </a:p>
          <a:p>
            <a:pPr algn="ctr">
              <a:lnSpc>
                <a:spcPct val="150000"/>
              </a:lnSpc>
            </a:pPr>
            <a:r>
              <a:rPr lang="pt-BR" sz="2000" dirty="0"/>
              <a:t>Coordenação de Acompanhamento das Atividades Docentes e Inovação Pedagógica</a:t>
            </a:r>
          </a:p>
          <a:p>
            <a:pPr algn="ctr">
              <a:lnSpc>
                <a:spcPct val="150000"/>
              </a:lnSpc>
            </a:pPr>
            <a:r>
              <a:rPr lang="pt-BR" sz="2000" b="1" dirty="0"/>
              <a:t>Profa. Dilma Tavares Luciano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197578" y="6372036"/>
            <a:ext cx="3030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coordavalufpe@gmail.com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" y="298894"/>
            <a:ext cx="769401" cy="1133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02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7"/>
          <p:cNvSpPr/>
          <p:nvPr/>
        </p:nvSpPr>
        <p:spPr>
          <a:xfrm flipV="1">
            <a:off x="0" y="-27384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flipH="1" flipV="1">
            <a:off x="8240712" y="116632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44624"/>
            <a:ext cx="9144000" cy="17145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 de texto 11"/>
          <p:cNvSpPr txBox="1">
            <a:spLocks noChangeArrowheads="1"/>
          </p:cNvSpPr>
          <p:nvPr/>
        </p:nvSpPr>
        <p:spPr bwMode="auto">
          <a:xfrm>
            <a:off x="-70421" y="193452"/>
            <a:ext cx="91789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m 13" descr="Assinatura-UFPE-70anos-Mod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936402" y="309216"/>
            <a:ext cx="1270802" cy="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m 14" descr="logo_PROAC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1683" r="12746" b="19379"/>
          <a:stretch>
            <a:fillRect/>
          </a:stretch>
        </p:blipFill>
        <p:spPr bwMode="auto">
          <a:xfrm>
            <a:off x="6851153" y="252065"/>
            <a:ext cx="14652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0975" y="1459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0" y="6741368"/>
            <a:ext cx="9144000" cy="0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riângulo isósceles 16"/>
          <p:cNvSpPr/>
          <p:nvPr/>
        </p:nvSpPr>
        <p:spPr>
          <a:xfrm>
            <a:off x="-12502" y="6195397"/>
            <a:ext cx="4584502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1" name="Triângulo isósceles 20"/>
          <p:cNvSpPr/>
          <p:nvPr/>
        </p:nvSpPr>
        <p:spPr>
          <a:xfrm flipH="1">
            <a:off x="4580384" y="6195397"/>
            <a:ext cx="4600128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35294" y="2492896"/>
            <a:ext cx="90732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4"/>
              </a:buBlip>
            </a:pPr>
            <a:r>
              <a:rPr lang="pt-BR" sz="4000" dirty="0"/>
              <a:t> Introdução</a:t>
            </a:r>
          </a:p>
          <a:p>
            <a:pPr marL="342900" indent="-342900">
              <a:buBlip>
                <a:blip r:embed="rId4"/>
              </a:buBlip>
            </a:pPr>
            <a:r>
              <a:rPr lang="pt-BR" sz="4000" dirty="0"/>
              <a:t>A proposta: </a:t>
            </a:r>
          </a:p>
          <a:p>
            <a:pPr marL="800100" lvl="1" indent="-342900">
              <a:buBlip>
                <a:blip r:embed="rId4"/>
              </a:buBlip>
            </a:pPr>
            <a:r>
              <a:rPr lang="pt-BR" sz="4000" dirty="0"/>
              <a:t> Protocolo das ações aos processos regulatórios do Exame Nacional de Desempenho dos Estudantes (Enade)</a:t>
            </a:r>
          </a:p>
          <a:p>
            <a:pPr marL="800100" lvl="1" indent="-342900">
              <a:buBlip>
                <a:blip r:embed="rId4"/>
              </a:buBlip>
            </a:pPr>
            <a:r>
              <a:rPr lang="pt-BR" sz="4000" dirty="0"/>
              <a:t>Fluxograma do Ciclo Enade </a:t>
            </a:r>
          </a:p>
        </p:txBody>
      </p:sp>
    </p:spTree>
    <p:extLst>
      <p:ext uri="{BB962C8B-B14F-4D97-AF65-F5344CB8AC3E}">
        <p14:creationId xmlns:p14="http://schemas.microsoft.com/office/powerpoint/2010/main" val="131391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331640" y="332656"/>
            <a:ext cx="7572273" cy="86409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Preceitos...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" y="188640"/>
            <a:ext cx="769401" cy="1133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0" y="1631697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A Coordenação de Avaliação de Cursos de Graduação atua de </a:t>
            </a:r>
            <a:r>
              <a:rPr lang="pt-BR" sz="2400" b="1" dirty="0"/>
              <a:t>forma sistematizada</a:t>
            </a:r>
            <a:r>
              <a:rPr lang="pt-BR" sz="2400" dirty="0"/>
              <a:t>, desde 2014, na </a:t>
            </a:r>
            <a:r>
              <a:rPr lang="pt-BR" sz="2400" b="1" dirty="0"/>
              <a:t>implementação e efetivação </a:t>
            </a:r>
            <a:r>
              <a:rPr lang="pt-BR" sz="2400" dirty="0"/>
              <a:t>de um </a:t>
            </a:r>
            <a:r>
              <a:rPr lang="pt-BR" sz="2400" b="1" dirty="0">
                <a:solidFill>
                  <a:srgbClr val="FF0000"/>
                </a:solidFill>
              </a:rPr>
              <a:t>processo de avaliação da prática pedagógica e das condições de ensino </a:t>
            </a:r>
            <a:r>
              <a:rPr lang="pt-BR" sz="2400" dirty="0"/>
              <a:t>e responde pelo </a:t>
            </a:r>
            <a:r>
              <a:rPr lang="pt-BR" sz="2400" b="1" dirty="0"/>
              <a:t>apoio </a:t>
            </a:r>
            <a:r>
              <a:rPr lang="pt-BR" sz="2400" dirty="0"/>
              <a:t>aos diversos cursos, atendendo às demandas da </a:t>
            </a:r>
            <a:r>
              <a:rPr lang="pt-BR" sz="2400" b="1" dirty="0"/>
              <a:t>avaliação</a:t>
            </a:r>
            <a:r>
              <a:rPr lang="pt-BR" sz="2400" dirty="0"/>
              <a:t> </a:t>
            </a:r>
            <a:r>
              <a:rPr lang="pt-BR" sz="2400" i="1" dirty="0"/>
              <a:t>in loco</a:t>
            </a:r>
            <a:r>
              <a:rPr lang="pt-BR" sz="2400" dirty="0"/>
              <a:t> e demais processos avaliativos instaurados pelo Instituto Nacional de Estudos e Pesquisas Educacionais Anísio Teixeira (INEP) através do Sistema </a:t>
            </a:r>
            <a:r>
              <a:rPr lang="pt-BR" sz="2400" dirty="0" err="1"/>
              <a:t>E-mec</a:t>
            </a:r>
            <a:r>
              <a:rPr lang="pt-BR" sz="2400" dirty="0"/>
              <a:t>.</a:t>
            </a:r>
          </a:p>
          <a:p>
            <a:endParaRPr lang="pt-BR" sz="2400" b="1" dirty="0"/>
          </a:p>
          <a:p>
            <a:r>
              <a:rPr lang="pt-BR" sz="2400" b="1" dirty="0">
                <a:solidFill>
                  <a:srgbClr val="C00000"/>
                </a:solidFill>
              </a:rPr>
              <a:t>Preceitos da Avaliação</a:t>
            </a:r>
            <a:endParaRPr lang="pt-BR" sz="2400" dirty="0">
              <a:solidFill>
                <a:srgbClr val="C0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Emissão de juízo de valor para tomada de decisão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Participação voluntária e democrática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 err="1"/>
              <a:t>Empoderamento</a:t>
            </a:r>
            <a:r>
              <a:rPr lang="pt-BR" sz="2400" dirty="0"/>
              <a:t> dos atores sociais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Caráter dialógico e emancipatório</a:t>
            </a:r>
          </a:p>
        </p:txBody>
      </p:sp>
    </p:spTree>
    <p:extLst>
      <p:ext uri="{BB962C8B-B14F-4D97-AF65-F5344CB8AC3E}">
        <p14:creationId xmlns:p14="http://schemas.microsoft.com/office/powerpoint/2010/main" val="419819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7"/>
          <p:cNvSpPr/>
          <p:nvPr/>
        </p:nvSpPr>
        <p:spPr>
          <a:xfrm flipV="1">
            <a:off x="0" y="-27384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flipH="1" flipV="1">
            <a:off x="8240712" y="116632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44624"/>
            <a:ext cx="9144000" cy="17145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 de texto 11"/>
          <p:cNvSpPr txBox="1">
            <a:spLocks noChangeArrowheads="1"/>
          </p:cNvSpPr>
          <p:nvPr/>
        </p:nvSpPr>
        <p:spPr bwMode="auto">
          <a:xfrm>
            <a:off x="-70421" y="193452"/>
            <a:ext cx="91789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m 13" descr="Assinatura-UFPE-70anos-Mod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936402" y="309216"/>
            <a:ext cx="1270802" cy="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m 14" descr="logo_PROAC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1683" r="12746" b="19379"/>
          <a:stretch>
            <a:fillRect/>
          </a:stretch>
        </p:blipFill>
        <p:spPr bwMode="auto">
          <a:xfrm>
            <a:off x="6851153" y="252065"/>
            <a:ext cx="14652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0975" y="1459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0" y="6741368"/>
            <a:ext cx="9144000" cy="0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riângulo isósceles 16"/>
          <p:cNvSpPr/>
          <p:nvPr/>
        </p:nvSpPr>
        <p:spPr>
          <a:xfrm>
            <a:off x="-12502" y="6195397"/>
            <a:ext cx="4584502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1" name="Triângulo isósceles 20"/>
          <p:cNvSpPr/>
          <p:nvPr/>
        </p:nvSpPr>
        <p:spPr>
          <a:xfrm flipH="1">
            <a:off x="4580384" y="6195397"/>
            <a:ext cx="4600128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-36512" y="2636912"/>
            <a:ext cx="918051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solidFill>
                  <a:schemeClr val="accent2">
                    <a:lumMod val="75000"/>
                  </a:schemeClr>
                </a:solidFill>
              </a:rPr>
              <a:t>Identificação do principais atores envolvidos nos processos</a:t>
            </a:r>
            <a:endParaRPr lang="pt-BR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7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/>
          <p:cNvSpPr/>
          <p:nvPr/>
        </p:nvSpPr>
        <p:spPr>
          <a:xfrm>
            <a:off x="3203562" y="24674"/>
            <a:ext cx="252028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DDE/PROACAD Coordenação avaliação de cursos</a:t>
            </a:r>
          </a:p>
        </p:txBody>
      </p:sp>
      <p:sp>
        <p:nvSpPr>
          <p:cNvPr id="12" name="Elipse 11"/>
          <p:cNvSpPr/>
          <p:nvPr/>
        </p:nvSpPr>
        <p:spPr>
          <a:xfrm>
            <a:off x="6660232" y="2132856"/>
            <a:ext cx="223224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DDE/</a:t>
            </a:r>
            <a:r>
              <a:rPr lang="pt-BR" dirty="0" err="1"/>
              <a:t>PROACADCoordenação</a:t>
            </a:r>
            <a:r>
              <a:rPr lang="pt-BR" dirty="0"/>
              <a:t> geral de cursos</a:t>
            </a:r>
          </a:p>
        </p:txBody>
      </p:sp>
      <p:sp>
        <p:nvSpPr>
          <p:cNvPr id="14" name="Elipse 13"/>
          <p:cNvSpPr/>
          <p:nvPr/>
        </p:nvSpPr>
        <p:spPr>
          <a:xfrm>
            <a:off x="1979712" y="2924944"/>
            <a:ext cx="4968552" cy="338437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Cursos: </a:t>
            </a:r>
          </a:p>
          <a:p>
            <a:pPr algn="ctr"/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Coordenação  </a:t>
            </a:r>
          </a:p>
          <a:p>
            <a:pPr algn="ctr"/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 Docente Estruturante (NDE)</a:t>
            </a:r>
          </a:p>
          <a:p>
            <a:pPr algn="ctr"/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Representação estudantil</a:t>
            </a:r>
          </a:p>
          <a:p>
            <a:pPr algn="ctr"/>
            <a:r>
              <a:rPr lang="pt-BR" dirty="0"/>
              <a:t>Chefe de departamento e Colegiado</a:t>
            </a:r>
          </a:p>
        </p:txBody>
      </p:sp>
      <p:sp>
        <p:nvSpPr>
          <p:cNvPr id="15" name="Elipse 14"/>
          <p:cNvSpPr/>
          <p:nvPr/>
        </p:nvSpPr>
        <p:spPr>
          <a:xfrm>
            <a:off x="179512" y="4985556"/>
            <a:ext cx="2160240" cy="165618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Comissão Própria de Avaliação</a:t>
            </a:r>
          </a:p>
        </p:txBody>
      </p:sp>
      <p:sp>
        <p:nvSpPr>
          <p:cNvPr id="16" name="Elipse 15"/>
          <p:cNvSpPr/>
          <p:nvPr/>
        </p:nvSpPr>
        <p:spPr>
          <a:xfrm>
            <a:off x="3203562" y="1772816"/>
            <a:ext cx="2520280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(SEAP) Setor de Estudos e assessoramento pedagógico</a:t>
            </a:r>
          </a:p>
        </p:txBody>
      </p:sp>
      <p:cxnSp>
        <p:nvCxnSpPr>
          <p:cNvPr id="38" name="Conector de Seta Reta 37"/>
          <p:cNvCxnSpPr/>
          <p:nvPr/>
        </p:nvCxnSpPr>
        <p:spPr>
          <a:xfrm>
            <a:off x="6012160" y="1124744"/>
            <a:ext cx="864096" cy="648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H="1">
            <a:off x="2150114" y="1325282"/>
            <a:ext cx="540060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cxnSpLocks/>
          </p:cNvCxnSpPr>
          <p:nvPr/>
        </p:nvCxnSpPr>
        <p:spPr>
          <a:xfrm>
            <a:off x="852062" y="3667218"/>
            <a:ext cx="119538" cy="11659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>
            <a:cxnSpLocks/>
          </p:cNvCxnSpPr>
          <p:nvPr/>
        </p:nvCxnSpPr>
        <p:spPr>
          <a:xfrm flipH="1">
            <a:off x="3779912" y="6525344"/>
            <a:ext cx="163381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179512" y="116632"/>
            <a:ext cx="18002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b="1" dirty="0"/>
              <a:t>INEP</a:t>
            </a:r>
          </a:p>
        </p:txBody>
      </p:sp>
      <p:cxnSp>
        <p:nvCxnSpPr>
          <p:cNvPr id="50" name="Conector de Seta Reta 49"/>
          <p:cNvCxnSpPr>
            <a:cxnSpLocks/>
          </p:cNvCxnSpPr>
          <p:nvPr/>
        </p:nvCxnSpPr>
        <p:spPr>
          <a:xfrm>
            <a:off x="971600" y="1124744"/>
            <a:ext cx="0" cy="4098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ipse 50"/>
          <p:cNvSpPr/>
          <p:nvPr/>
        </p:nvSpPr>
        <p:spPr>
          <a:xfrm>
            <a:off x="-36512" y="1700808"/>
            <a:ext cx="2016224" cy="172819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Pesquisadora Institucional </a:t>
            </a:r>
          </a:p>
        </p:txBody>
      </p:sp>
      <p:sp>
        <p:nvSpPr>
          <p:cNvPr id="52" name="Elipse 51"/>
          <p:cNvSpPr/>
          <p:nvPr/>
        </p:nvSpPr>
        <p:spPr>
          <a:xfrm>
            <a:off x="7316688" y="1070738"/>
            <a:ext cx="1719808" cy="97210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Coordenação do Corpo Discente-DGA/PROACAD</a:t>
            </a:r>
            <a:endParaRPr lang="pt-BR" sz="1000" dirty="0"/>
          </a:p>
        </p:txBody>
      </p:sp>
      <p:sp>
        <p:nvSpPr>
          <p:cNvPr id="53" name="Retângulo 52"/>
          <p:cNvSpPr/>
          <p:nvPr/>
        </p:nvSpPr>
        <p:spPr>
          <a:xfrm>
            <a:off x="6948264" y="116632"/>
            <a:ext cx="201622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b="1" dirty="0">
                <a:solidFill>
                  <a:schemeClr val="tx1"/>
                </a:solidFill>
              </a:rPr>
              <a:t>PROCIT/NTI/SIG@</a:t>
            </a:r>
          </a:p>
        </p:txBody>
      </p:sp>
      <p:cxnSp>
        <p:nvCxnSpPr>
          <p:cNvPr id="55" name="Conector de Seta Reta 54"/>
          <p:cNvCxnSpPr/>
          <p:nvPr/>
        </p:nvCxnSpPr>
        <p:spPr>
          <a:xfrm flipV="1">
            <a:off x="6012160" y="620688"/>
            <a:ext cx="864096" cy="7200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/>
          <p:cNvSpPr/>
          <p:nvPr/>
        </p:nvSpPr>
        <p:spPr>
          <a:xfrm>
            <a:off x="6732240" y="4869160"/>
            <a:ext cx="223224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DDE/</a:t>
            </a:r>
            <a:r>
              <a:rPr lang="pt-BR" dirty="0" err="1"/>
              <a:t>PROACADCoordenação</a:t>
            </a:r>
            <a:r>
              <a:rPr lang="pt-BR" dirty="0"/>
              <a:t> de Inovação Pedagógica</a:t>
            </a:r>
          </a:p>
        </p:txBody>
      </p:sp>
      <p:cxnSp>
        <p:nvCxnSpPr>
          <p:cNvPr id="26" name="Conector de Seta Reta 25"/>
          <p:cNvCxnSpPr>
            <a:cxnSpLocks/>
          </p:cNvCxnSpPr>
          <p:nvPr/>
        </p:nvCxnSpPr>
        <p:spPr>
          <a:xfrm flipH="1">
            <a:off x="8100391" y="3861048"/>
            <a:ext cx="144017" cy="9001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28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7"/>
          <p:cNvSpPr/>
          <p:nvPr/>
        </p:nvSpPr>
        <p:spPr>
          <a:xfrm flipV="1">
            <a:off x="0" y="-27384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flipH="1" flipV="1">
            <a:off x="8240712" y="116632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44624"/>
            <a:ext cx="9144000" cy="17145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 de texto 11"/>
          <p:cNvSpPr txBox="1">
            <a:spLocks noChangeArrowheads="1"/>
          </p:cNvSpPr>
          <p:nvPr/>
        </p:nvSpPr>
        <p:spPr bwMode="auto">
          <a:xfrm>
            <a:off x="-70421" y="193452"/>
            <a:ext cx="91789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m 13" descr="Assinatura-UFPE-70anos-Mod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936402" y="309216"/>
            <a:ext cx="1270802" cy="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m 14" descr="logo_PROAC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1683" r="12746" b="19379"/>
          <a:stretch>
            <a:fillRect/>
          </a:stretch>
        </p:blipFill>
        <p:spPr bwMode="auto">
          <a:xfrm>
            <a:off x="6851153" y="252065"/>
            <a:ext cx="14652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0975" y="1459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0" y="6741368"/>
            <a:ext cx="9144000" cy="0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riângulo isósceles 16"/>
          <p:cNvSpPr/>
          <p:nvPr/>
        </p:nvSpPr>
        <p:spPr>
          <a:xfrm>
            <a:off x="-12502" y="6195397"/>
            <a:ext cx="4584502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1" name="Triângulo isósceles 20"/>
          <p:cNvSpPr/>
          <p:nvPr/>
        </p:nvSpPr>
        <p:spPr>
          <a:xfrm flipH="1">
            <a:off x="4580384" y="6195397"/>
            <a:ext cx="4600128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-12502" y="2927846"/>
            <a:ext cx="9156502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75000"/>
                  </a:schemeClr>
                </a:solidFill>
              </a:rPr>
              <a:t>Protocolo das ações aos processos regulatórios do Exame Nacional de Desempenho dos Estudantes (Enade)</a:t>
            </a:r>
          </a:p>
          <a:p>
            <a:pPr algn="ctr"/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https://www.ufpe.br/proacad/index.php</a:t>
            </a:r>
            <a:r>
              <a:rPr lang="pt-BR" sz="4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734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7"/>
          <p:cNvSpPr/>
          <p:nvPr/>
        </p:nvSpPr>
        <p:spPr>
          <a:xfrm flipV="1">
            <a:off x="0" y="-27384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flipH="1" flipV="1">
            <a:off x="8240712" y="116632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44624"/>
            <a:ext cx="9144000" cy="17145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 de texto 11"/>
          <p:cNvSpPr txBox="1">
            <a:spLocks noChangeArrowheads="1"/>
          </p:cNvSpPr>
          <p:nvPr/>
        </p:nvSpPr>
        <p:spPr bwMode="auto">
          <a:xfrm>
            <a:off x="-70421" y="193452"/>
            <a:ext cx="91789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m 13" descr="Assinatura-UFPE-70anos-Mod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936402" y="309216"/>
            <a:ext cx="1270802" cy="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m 14" descr="logo_PROAC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1683" r="12746" b="19379"/>
          <a:stretch>
            <a:fillRect/>
          </a:stretch>
        </p:blipFill>
        <p:spPr bwMode="auto">
          <a:xfrm>
            <a:off x="6851153" y="252065"/>
            <a:ext cx="14652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0975" y="1459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0" y="6741368"/>
            <a:ext cx="9144000" cy="0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riângulo isósceles 16"/>
          <p:cNvSpPr/>
          <p:nvPr/>
        </p:nvSpPr>
        <p:spPr>
          <a:xfrm>
            <a:off x="-12502" y="6195397"/>
            <a:ext cx="4584502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07504" y="1268760"/>
            <a:ext cx="89289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/>
              <a:t>O </a:t>
            </a:r>
            <a:r>
              <a:rPr lang="pt-BR" sz="2000" b="1" dirty="0"/>
              <a:t>Enade</a:t>
            </a:r>
            <a:r>
              <a:rPr lang="pt-BR" sz="2000" dirty="0"/>
              <a:t> deve ser entendido como o processo regulatório mais relevante direcionado aos cursos de graduação.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r>
              <a:rPr lang="pt-BR" sz="2000" b="1" dirty="0"/>
              <a:t>Abrangência:</a:t>
            </a:r>
            <a:r>
              <a:rPr lang="pt-BR" sz="2000" dirty="0"/>
              <a:t> maioria dos cursos participa</a:t>
            </a:r>
          </a:p>
          <a:p>
            <a:r>
              <a:rPr lang="pt-BR" sz="2000" b="1" dirty="0"/>
              <a:t>Impacto: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prova de conteúdos permitem a formulação de juízo de valor PPC e DCN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questionário do aluno: Avaliação organização didático-pedagógica/Infraestrutura e instalações físicas/Oportunidades de ampliação da formação acadêmica e profissional do curso</a:t>
            </a:r>
          </a:p>
          <a:p>
            <a:r>
              <a:rPr lang="pt-BR" sz="2000" dirty="0"/>
              <a:t>Insumos fundamentais avaliação ensino superior: Conceito Enade, Conceito Preliminar de Curso (CPC) e Índice Geral de Cursos Avaliados da Instituição (IGC).</a:t>
            </a:r>
          </a:p>
          <a:p>
            <a:endParaRPr lang="pt-BR" sz="2000" dirty="0"/>
          </a:p>
          <a:p>
            <a:pPr algn="ctr"/>
            <a:r>
              <a:rPr lang="pt-BR" sz="2000" b="1" i="1" dirty="0">
                <a:solidFill>
                  <a:srgbClr val="C00000"/>
                </a:solidFill>
              </a:rPr>
              <a:t>Enade</a:t>
            </a:r>
            <a:r>
              <a:rPr lang="pt-BR" sz="2000" i="1" dirty="0">
                <a:solidFill>
                  <a:srgbClr val="C00000"/>
                </a:solidFill>
              </a:rPr>
              <a:t>: </a:t>
            </a:r>
            <a:r>
              <a:rPr lang="pt-BR" sz="2000" b="1" i="1" dirty="0">
                <a:solidFill>
                  <a:srgbClr val="C00000"/>
                </a:solidFill>
              </a:rPr>
              <a:t>estratégia a melhoria de qualidade </a:t>
            </a:r>
            <a:r>
              <a:rPr lang="pt-BR" sz="2000" i="1" dirty="0">
                <a:solidFill>
                  <a:srgbClr val="C00000"/>
                </a:solidFill>
              </a:rPr>
              <a:t>do seu curso, utilizando-o como </a:t>
            </a:r>
            <a:r>
              <a:rPr lang="pt-BR" sz="2000" b="1" i="1" dirty="0">
                <a:solidFill>
                  <a:srgbClr val="C00000"/>
                </a:solidFill>
              </a:rPr>
              <a:t>ferramenta de planejamento e gestão acadêmica</a:t>
            </a:r>
            <a:r>
              <a:rPr lang="pt-BR" sz="2000" i="1" dirty="0">
                <a:solidFill>
                  <a:srgbClr val="C00000"/>
                </a:solidFill>
              </a:rPr>
              <a:t>, por isso, há recomendação da operacionalização deste protocolo com vistas a execução de um </a:t>
            </a:r>
            <a:r>
              <a:rPr lang="pt-BR" sz="2000" b="1" i="1" dirty="0">
                <a:solidFill>
                  <a:srgbClr val="C00000"/>
                </a:solidFill>
              </a:rPr>
              <a:t>Plano de Ação Enade para cada Curso</a:t>
            </a:r>
            <a:r>
              <a:rPr lang="pt-BR" sz="2000" i="1" dirty="0">
                <a:solidFill>
                  <a:srgbClr val="C00000"/>
                </a:solidFill>
              </a:rPr>
              <a:t>, além da indução a outras práticas avaliativas institucionais.</a:t>
            </a:r>
          </a:p>
          <a:p>
            <a:pPr algn="ctr"/>
            <a:r>
              <a:rPr lang="pt-BR" sz="2000" b="1" i="1" dirty="0">
                <a:solidFill>
                  <a:srgbClr val="C00000"/>
                </a:solidFill>
                <a:hlinkClick r:id="rId4" action="ppaction://hlinkfile"/>
              </a:rPr>
              <a:t>PROTOCOLO</a:t>
            </a:r>
            <a:endParaRPr lang="pt-BR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5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7"/>
          <p:cNvSpPr/>
          <p:nvPr/>
        </p:nvSpPr>
        <p:spPr>
          <a:xfrm flipV="1">
            <a:off x="0" y="-27384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flipH="1" flipV="1">
            <a:off x="8240712" y="116632"/>
            <a:ext cx="939800" cy="2638425"/>
          </a:xfrm>
          <a:prstGeom prst="triangle">
            <a:avLst>
              <a:gd name="adj" fmla="val 0"/>
            </a:avLst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44624"/>
            <a:ext cx="9144000" cy="17145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 de texto 11"/>
          <p:cNvSpPr txBox="1">
            <a:spLocks noChangeArrowheads="1"/>
          </p:cNvSpPr>
          <p:nvPr/>
        </p:nvSpPr>
        <p:spPr bwMode="auto">
          <a:xfrm>
            <a:off x="-70421" y="193452"/>
            <a:ext cx="91789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m 13" descr="Assinatura-UFPE-70anos-Mod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936402" y="309216"/>
            <a:ext cx="1270802" cy="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m 14" descr="logo_PROAC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1683" r="12746" b="19379"/>
          <a:stretch>
            <a:fillRect/>
          </a:stretch>
        </p:blipFill>
        <p:spPr bwMode="auto">
          <a:xfrm>
            <a:off x="6851153" y="252065"/>
            <a:ext cx="14652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cxnSp>
        <p:nvCxnSpPr>
          <p:cNvPr id="16" name="Conector reto 15"/>
          <p:cNvCxnSpPr/>
          <p:nvPr/>
        </p:nvCxnSpPr>
        <p:spPr>
          <a:xfrm>
            <a:off x="0" y="6741368"/>
            <a:ext cx="9144000" cy="0"/>
          </a:xfrm>
          <a:prstGeom prst="line">
            <a:avLst/>
          </a:prstGeom>
          <a:ln w="25400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riângulo isósceles 16"/>
          <p:cNvSpPr/>
          <p:nvPr/>
        </p:nvSpPr>
        <p:spPr>
          <a:xfrm>
            <a:off x="-12502" y="6195397"/>
            <a:ext cx="4584502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1" name="Triângulo isósceles 20"/>
          <p:cNvSpPr/>
          <p:nvPr/>
        </p:nvSpPr>
        <p:spPr>
          <a:xfrm flipH="1">
            <a:off x="4580384" y="6195397"/>
            <a:ext cx="4600128" cy="401955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-12502" y="2927846"/>
            <a:ext cx="915650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hlinkClick r:id="rId4" action="ppaction://hlinkfile"/>
              </a:rPr>
              <a:t>Fluxograma</a:t>
            </a:r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hlinkClick r:id="rId5" action="ppaction://hlinkfile"/>
              </a:rPr>
              <a:t> </a:t>
            </a:r>
            <a:r>
              <a:rPr lang="pt-BR" sz="4000" b="1" dirty="0">
                <a:solidFill>
                  <a:schemeClr val="accent2">
                    <a:lumMod val="75000"/>
                  </a:schemeClr>
                </a:solidFill>
              </a:rPr>
              <a:t>das ações aos processos regulatórios do Exame Nacional de Desempenho dos Estudantes (Enade)</a:t>
            </a:r>
          </a:p>
        </p:txBody>
      </p:sp>
    </p:spTree>
    <p:extLst>
      <p:ext uri="{BB962C8B-B14F-4D97-AF65-F5344CB8AC3E}">
        <p14:creationId xmlns:p14="http://schemas.microsoft.com/office/powerpoint/2010/main" val="301328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2197</TotalTime>
  <Words>506</Words>
  <Application>Microsoft Office PowerPoint</Application>
  <PresentationFormat>Apresentação na tela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Coord. Geral dos Cursos de Graduação</dc:creator>
  <cp:lastModifiedBy>Nilcema Figueiredo</cp:lastModifiedBy>
  <cp:revision>260</cp:revision>
  <cp:lastPrinted>2012-09-18T17:46:02Z</cp:lastPrinted>
  <dcterms:created xsi:type="dcterms:W3CDTF">2012-09-17T19:41:30Z</dcterms:created>
  <dcterms:modified xsi:type="dcterms:W3CDTF">2017-06-16T12:05:29Z</dcterms:modified>
</cp:coreProperties>
</file>